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4"/>
  </p:sldMasterIdLst>
  <p:notesMasterIdLst>
    <p:notesMasterId r:id="rId207"/>
  </p:notesMasterIdLst>
  <p:handoutMasterIdLst>
    <p:handoutMasterId r:id="rId208"/>
  </p:handoutMasterIdLst>
  <p:sldIdLst>
    <p:sldId id="576" r:id="rId5"/>
    <p:sldId id="830" r:id="rId6"/>
    <p:sldId id="831" r:id="rId7"/>
    <p:sldId id="832" r:id="rId8"/>
    <p:sldId id="833" r:id="rId9"/>
    <p:sldId id="834" r:id="rId10"/>
    <p:sldId id="835" r:id="rId11"/>
    <p:sldId id="836" r:id="rId12"/>
    <p:sldId id="837" r:id="rId13"/>
    <p:sldId id="838" r:id="rId14"/>
    <p:sldId id="839" r:id="rId15"/>
    <p:sldId id="840" r:id="rId16"/>
    <p:sldId id="841" r:id="rId17"/>
    <p:sldId id="842" r:id="rId18"/>
    <p:sldId id="843" r:id="rId19"/>
    <p:sldId id="844" r:id="rId20"/>
    <p:sldId id="845" r:id="rId21"/>
    <p:sldId id="846" r:id="rId22"/>
    <p:sldId id="847" r:id="rId23"/>
    <p:sldId id="848" r:id="rId24"/>
    <p:sldId id="849" r:id="rId25"/>
    <p:sldId id="850" r:id="rId26"/>
    <p:sldId id="851" r:id="rId27"/>
    <p:sldId id="852" r:id="rId28"/>
    <p:sldId id="853" r:id="rId29"/>
    <p:sldId id="854" r:id="rId30"/>
    <p:sldId id="855" r:id="rId31"/>
    <p:sldId id="856" r:id="rId32"/>
    <p:sldId id="857" r:id="rId33"/>
    <p:sldId id="858" r:id="rId34"/>
    <p:sldId id="859" r:id="rId35"/>
    <p:sldId id="860" r:id="rId36"/>
    <p:sldId id="861" r:id="rId37"/>
    <p:sldId id="862" r:id="rId38"/>
    <p:sldId id="863" r:id="rId39"/>
    <p:sldId id="864" r:id="rId40"/>
    <p:sldId id="865" r:id="rId41"/>
    <p:sldId id="866" r:id="rId42"/>
    <p:sldId id="867" r:id="rId43"/>
    <p:sldId id="868" r:id="rId44"/>
    <p:sldId id="869" r:id="rId45"/>
    <p:sldId id="870" r:id="rId46"/>
    <p:sldId id="871" r:id="rId47"/>
    <p:sldId id="872" r:id="rId48"/>
    <p:sldId id="873" r:id="rId49"/>
    <p:sldId id="874" r:id="rId50"/>
    <p:sldId id="875" r:id="rId51"/>
    <p:sldId id="876" r:id="rId52"/>
    <p:sldId id="877" r:id="rId53"/>
    <p:sldId id="878" r:id="rId54"/>
    <p:sldId id="879" r:id="rId55"/>
    <p:sldId id="880" r:id="rId56"/>
    <p:sldId id="881" r:id="rId57"/>
    <p:sldId id="882" r:id="rId58"/>
    <p:sldId id="883" r:id="rId59"/>
    <p:sldId id="884" r:id="rId60"/>
    <p:sldId id="885" r:id="rId61"/>
    <p:sldId id="886" r:id="rId62"/>
    <p:sldId id="887" r:id="rId63"/>
    <p:sldId id="888" r:id="rId64"/>
    <p:sldId id="889" r:id="rId65"/>
    <p:sldId id="890" r:id="rId66"/>
    <p:sldId id="891" r:id="rId67"/>
    <p:sldId id="892" r:id="rId68"/>
    <p:sldId id="893" r:id="rId69"/>
    <p:sldId id="894" r:id="rId70"/>
    <p:sldId id="895" r:id="rId71"/>
    <p:sldId id="896" r:id="rId72"/>
    <p:sldId id="897" r:id="rId73"/>
    <p:sldId id="898" r:id="rId74"/>
    <p:sldId id="899" r:id="rId75"/>
    <p:sldId id="900" r:id="rId76"/>
    <p:sldId id="901" r:id="rId77"/>
    <p:sldId id="902" r:id="rId78"/>
    <p:sldId id="903" r:id="rId79"/>
    <p:sldId id="904" r:id="rId80"/>
    <p:sldId id="905" r:id="rId81"/>
    <p:sldId id="906" r:id="rId82"/>
    <p:sldId id="907" r:id="rId83"/>
    <p:sldId id="908" r:id="rId84"/>
    <p:sldId id="909" r:id="rId85"/>
    <p:sldId id="910" r:id="rId86"/>
    <p:sldId id="911" r:id="rId87"/>
    <p:sldId id="912" r:id="rId88"/>
    <p:sldId id="913" r:id="rId89"/>
    <p:sldId id="914" r:id="rId90"/>
    <p:sldId id="915" r:id="rId91"/>
    <p:sldId id="916" r:id="rId92"/>
    <p:sldId id="917" r:id="rId93"/>
    <p:sldId id="918" r:id="rId94"/>
    <p:sldId id="919" r:id="rId95"/>
    <p:sldId id="920" r:id="rId96"/>
    <p:sldId id="921" r:id="rId97"/>
    <p:sldId id="922" r:id="rId98"/>
    <p:sldId id="923" r:id="rId99"/>
    <p:sldId id="924" r:id="rId100"/>
    <p:sldId id="931" r:id="rId101"/>
    <p:sldId id="932" r:id="rId102"/>
    <p:sldId id="933" r:id="rId103"/>
    <p:sldId id="934" r:id="rId104"/>
    <p:sldId id="935" r:id="rId105"/>
    <p:sldId id="936" r:id="rId106"/>
    <p:sldId id="937" r:id="rId107"/>
    <p:sldId id="939" r:id="rId108"/>
    <p:sldId id="940" r:id="rId109"/>
    <p:sldId id="941" r:id="rId110"/>
    <p:sldId id="942" r:id="rId111"/>
    <p:sldId id="943" r:id="rId112"/>
    <p:sldId id="944" r:id="rId113"/>
    <p:sldId id="945" r:id="rId114"/>
    <p:sldId id="946" r:id="rId115"/>
    <p:sldId id="947" r:id="rId116"/>
    <p:sldId id="949" r:id="rId117"/>
    <p:sldId id="582" r:id="rId118"/>
    <p:sldId id="734" r:id="rId119"/>
    <p:sldId id="735" r:id="rId120"/>
    <p:sldId id="736" r:id="rId121"/>
    <p:sldId id="737" r:id="rId122"/>
    <p:sldId id="738" r:id="rId123"/>
    <p:sldId id="739" r:id="rId124"/>
    <p:sldId id="740" r:id="rId125"/>
    <p:sldId id="741" r:id="rId126"/>
    <p:sldId id="742" r:id="rId127"/>
    <p:sldId id="743" r:id="rId128"/>
    <p:sldId id="744" r:id="rId129"/>
    <p:sldId id="745" r:id="rId130"/>
    <p:sldId id="746" r:id="rId131"/>
    <p:sldId id="747" r:id="rId132"/>
    <p:sldId id="748" r:id="rId133"/>
    <p:sldId id="749" r:id="rId134"/>
    <p:sldId id="750" r:id="rId135"/>
    <p:sldId id="751" r:id="rId136"/>
    <p:sldId id="752" r:id="rId137"/>
    <p:sldId id="753" r:id="rId138"/>
    <p:sldId id="754" r:id="rId139"/>
    <p:sldId id="814" r:id="rId140"/>
    <p:sldId id="788" r:id="rId141"/>
    <p:sldId id="792" r:id="rId142"/>
    <p:sldId id="793" r:id="rId143"/>
    <p:sldId id="794" r:id="rId144"/>
    <p:sldId id="795" r:id="rId145"/>
    <p:sldId id="796" r:id="rId146"/>
    <p:sldId id="797" r:id="rId147"/>
    <p:sldId id="798" r:id="rId148"/>
    <p:sldId id="812" r:id="rId149"/>
    <p:sldId id="813" r:id="rId150"/>
    <p:sldId id="789" r:id="rId151"/>
    <p:sldId id="799" r:id="rId152"/>
    <p:sldId id="800" r:id="rId153"/>
    <p:sldId id="801" r:id="rId154"/>
    <p:sldId id="806" r:id="rId155"/>
    <p:sldId id="802" r:id="rId156"/>
    <p:sldId id="803" r:id="rId157"/>
    <p:sldId id="804" r:id="rId158"/>
    <p:sldId id="805" r:id="rId159"/>
    <p:sldId id="790" r:id="rId160"/>
    <p:sldId id="807" r:id="rId161"/>
    <p:sldId id="808" r:id="rId162"/>
    <p:sldId id="791" r:id="rId163"/>
    <p:sldId id="810" r:id="rId164"/>
    <p:sldId id="809" r:id="rId165"/>
    <p:sldId id="815" r:id="rId166"/>
    <p:sldId id="660" r:id="rId167"/>
    <p:sldId id="661" r:id="rId168"/>
    <p:sldId id="713" r:id="rId169"/>
    <p:sldId id="579" r:id="rId170"/>
    <p:sldId id="723" r:id="rId171"/>
    <p:sldId id="724" r:id="rId172"/>
    <p:sldId id="578" r:id="rId173"/>
    <p:sldId id="811" r:id="rId174"/>
    <p:sldId id="720" r:id="rId175"/>
    <p:sldId id="721" r:id="rId176"/>
    <p:sldId id="722" r:id="rId177"/>
    <p:sldId id="725" r:id="rId178"/>
    <p:sldId id="726" r:id="rId179"/>
    <p:sldId id="763" r:id="rId180"/>
    <p:sldId id="822" r:id="rId181"/>
    <p:sldId id="765" r:id="rId182"/>
    <p:sldId id="766" r:id="rId183"/>
    <p:sldId id="767" r:id="rId184"/>
    <p:sldId id="727" r:id="rId185"/>
    <p:sldId id="728" r:id="rId186"/>
    <p:sldId id="730" r:id="rId187"/>
    <p:sldId id="731" r:id="rId188"/>
    <p:sldId id="732" r:id="rId189"/>
    <p:sldId id="733" r:id="rId190"/>
    <p:sldId id="662" r:id="rId191"/>
    <p:sldId id="663" r:id="rId192"/>
    <p:sldId id="664" r:id="rId193"/>
    <p:sldId id="665" r:id="rId194"/>
    <p:sldId id="666" r:id="rId195"/>
    <p:sldId id="667" r:id="rId196"/>
    <p:sldId id="668" r:id="rId197"/>
    <p:sldId id="669" r:id="rId198"/>
    <p:sldId id="670" r:id="rId199"/>
    <p:sldId id="717" r:id="rId200"/>
    <p:sldId id="718" r:id="rId201"/>
    <p:sldId id="671" r:id="rId202"/>
    <p:sldId id="672" r:id="rId203"/>
    <p:sldId id="714" r:id="rId204"/>
    <p:sldId id="715" r:id="rId205"/>
    <p:sldId id="716" r:id="rId206"/>
  </p:sldIdLst>
  <p:sldSz cx="9144000" cy="6858000" type="screen4x3"/>
  <p:notesSz cx="7023100" cy="9309100"/>
  <p:embeddedFontLst>
    <p:embeddedFont>
      <p:font typeface="Verdana" panose="020B0604030504040204" pitchFamily="34" charset="0"/>
      <p:regular r:id="rId209"/>
      <p:bold r:id="rId210"/>
      <p:italic r:id="rId211"/>
      <p:boldItalic r:id="rId212"/>
    </p:embeddedFont>
    <p:embeddedFont>
      <p:font typeface="Tahoma" panose="020B0604030504040204" pitchFamily="34" charset="0"/>
      <p:regular r:id="rId213"/>
      <p:bold r:id="rId214"/>
    </p:embeddedFont>
    <p:embeddedFont>
      <p:font typeface="Baskerville Old Face" panose="02020602080505020303" pitchFamily="18" charset="0"/>
      <p:regular r:id="rId2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ak, Rick" initials="OR" lastIdx="1" clrIdx="0">
    <p:extLst>
      <p:ext uri="{19B8F6BF-5375-455C-9EA6-DF929625EA0E}">
        <p15:presenceInfo xmlns:p15="http://schemas.microsoft.com/office/powerpoint/2012/main" userId="S-1-5-21-3137002403-2419791304-332219062-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800000"/>
    <a:srgbClr val="4F81BD"/>
    <a:srgbClr val="C00000"/>
    <a:srgbClr val="4F6228"/>
    <a:srgbClr val="86855D"/>
    <a:srgbClr val="9D8645"/>
    <a:srgbClr val="756433"/>
    <a:srgbClr val="D4CB94"/>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9499" autoAdjust="0"/>
  </p:normalViewPr>
  <p:slideViewPr>
    <p:cSldViewPr>
      <p:cViewPr varScale="1">
        <p:scale>
          <a:sx n="115" d="100"/>
          <a:sy n="115" d="100"/>
        </p:scale>
        <p:origin x="13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26"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commentAuthors" Target="commentAuthors.xml"/><Relationship Id="rId211" Type="http://schemas.openxmlformats.org/officeDocument/2006/relationships/font" Target="fonts/font3.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font" Target="fonts/font4.fntdata"/><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font" Target="fonts/font5.fntdata"/><Relationship Id="rId218"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theme" Target="theme/theme1.xml"/><Relationship Id="rId3" Type="http://schemas.openxmlformats.org/officeDocument/2006/relationships/customXml" Target="../customXml/item3.xml"/><Relationship Id="rId214" Type="http://schemas.openxmlformats.org/officeDocument/2006/relationships/font" Target="fonts/font6.fntdata"/><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font" Target="fonts/font1.fntdata"/><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font" Target="fonts/font2.fntdata"/><Relationship Id="rId215" Type="http://schemas.openxmlformats.org/officeDocument/2006/relationships/font" Target="fonts/font7.fntdata"/><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130" cy="465616"/>
          </a:xfrm>
          <a:prstGeom prst="rect">
            <a:avLst/>
          </a:prstGeom>
        </p:spPr>
        <p:txBody>
          <a:bodyPr vert="horz" lIns="92263" tIns="46131" rIns="92263" bIns="46131" rtlCol="0"/>
          <a:lstStyle>
            <a:lvl1pPr algn="l">
              <a:defRPr sz="1200"/>
            </a:lvl1pPr>
          </a:lstStyle>
          <a:p>
            <a:endParaRPr lang="en-US"/>
          </a:p>
        </p:txBody>
      </p:sp>
      <p:sp>
        <p:nvSpPr>
          <p:cNvPr id="3" name="Date Placeholder 2"/>
          <p:cNvSpPr>
            <a:spLocks noGrp="1"/>
          </p:cNvSpPr>
          <p:nvPr>
            <p:ph type="dt" sz="quarter" idx="1"/>
          </p:nvPr>
        </p:nvSpPr>
        <p:spPr>
          <a:xfrm>
            <a:off x="3978366" y="0"/>
            <a:ext cx="3043130" cy="465616"/>
          </a:xfrm>
          <a:prstGeom prst="rect">
            <a:avLst/>
          </a:prstGeom>
        </p:spPr>
        <p:txBody>
          <a:bodyPr vert="horz" lIns="92263" tIns="46131" rIns="92263" bIns="46131" rtlCol="0"/>
          <a:lstStyle>
            <a:lvl1pPr algn="r">
              <a:defRPr sz="1200"/>
            </a:lvl1pPr>
          </a:lstStyle>
          <a:p>
            <a:fld id="{3649C4A7-F7E0-4FB8-8F05-6ADADEF3AE08}" type="datetimeFigureOut">
              <a:rPr lang="en-US" smtClean="0"/>
              <a:pPr/>
              <a:t>3/8/2022</a:t>
            </a:fld>
            <a:endParaRPr lang="en-US"/>
          </a:p>
        </p:txBody>
      </p:sp>
      <p:sp>
        <p:nvSpPr>
          <p:cNvPr id="4" name="Footer Placeholder 3"/>
          <p:cNvSpPr>
            <a:spLocks noGrp="1"/>
          </p:cNvSpPr>
          <p:nvPr>
            <p:ph type="ftr" sz="quarter" idx="2"/>
          </p:nvPr>
        </p:nvSpPr>
        <p:spPr>
          <a:xfrm>
            <a:off x="0" y="8841885"/>
            <a:ext cx="3043130" cy="465616"/>
          </a:xfrm>
          <a:prstGeom prst="rect">
            <a:avLst/>
          </a:prstGeom>
        </p:spPr>
        <p:txBody>
          <a:bodyPr vert="horz" lIns="92263" tIns="46131" rIns="92263" bIns="46131" rtlCol="0" anchor="b"/>
          <a:lstStyle>
            <a:lvl1pPr algn="l">
              <a:defRPr sz="1200"/>
            </a:lvl1pPr>
          </a:lstStyle>
          <a:p>
            <a:endParaRPr lang="en-US"/>
          </a:p>
        </p:txBody>
      </p:sp>
      <p:sp>
        <p:nvSpPr>
          <p:cNvPr id="5" name="Slide Number Placeholder 4"/>
          <p:cNvSpPr>
            <a:spLocks noGrp="1"/>
          </p:cNvSpPr>
          <p:nvPr>
            <p:ph type="sldNum" sz="quarter" idx="3"/>
          </p:nvPr>
        </p:nvSpPr>
        <p:spPr>
          <a:xfrm>
            <a:off x="3978366" y="8841885"/>
            <a:ext cx="3043130" cy="465616"/>
          </a:xfrm>
          <a:prstGeom prst="rect">
            <a:avLst/>
          </a:prstGeom>
        </p:spPr>
        <p:txBody>
          <a:bodyPr vert="horz" lIns="92263" tIns="46131" rIns="92263" bIns="46131" rtlCol="0" anchor="b"/>
          <a:lstStyle>
            <a:lvl1pPr algn="r">
              <a:defRPr sz="1200"/>
            </a:lvl1pPr>
          </a:lstStyle>
          <a:p>
            <a:fld id="{59404932-F5F8-4459-9026-AEF2B7B1B253}" type="slidenum">
              <a:rPr lang="en-US" smtClean="0"/>
              <a:pPr/>
              <a:t>‹#›</a:t>
            </a:fld>
            <a:endParaRPr lang="en-US"/>
          </a:p>
        </p:txBody>
      </p:sp>
    </p:spTree>
    <p:extLst>
      <p:ext uri="{BB962C8B-B14F-4D97-AF65-F5344CB8AC3E}">
        <p14:creationId xmlns:p14="http://schemas.microsoft.com/office/powerpoint/2010/main" val="1585441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130" cy="465616"/>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978366" y="0"/>
            <a:ext cx="3043130" cy="465616"/>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50532" name="Rectangle 4"/>
          <p:cNvSpPr>
            <a:spLocks noGrp="1" noRot="1" noChangeAspect="1" noChangeArrowheads="1" noTextEdit="1"/>
          </p:cNvSpPr>
          <p:nvPr>
            <p:ph type="sldImg" idx="2"/>
          </p:nvPr>
        </p:nvSpPr>
        <p:spPr bwMode="auto">
          <a:xfrm>
            <a:off x="1182688" y="696913"/>
            <a:ext cx="4657725" cy="34925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632" y="4422543"/>
            <a:ext cx="5617838" cy="4188935"/>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1885"/>
            <a:ext cx="3043130" cy="465616"/>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8366" y="8841885"/>
            <a:ext cx="3043130" cy="465616"/>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lgn="r">
              <a:defRPr sz="1200">
                <a:latin typeface="Arial" charset="0"/>
                <a:cs typeface="Arial" charset="0"/>
              </a:defRPr>
            </a:lvl1pPr>
          </a:lstStyle>
          <a:p>
            <a:pPr>
              <a:defRPr/>
            </a:pPr>
            <a:fld id="{5FD50CD6-17C6-42DD-9DCE-6855B2EB91D4}" type="slidenum">
              <a:rPr lang="en-US"/>
              <a:pPr>
                <a:defRPr/>
              </a:pPr>
              <a:t>‹#›</a:t>
            </a:fld>
            <a:endParaRPr lang="en-US"/>
          </a:p>
        </p:txBody>
      </p:sp>
    </p:spTree>
    <p:extLst>
      <p:ext uri="{BB962C8B-B14F-4D97-AF65-F5344CB8AC3E}">
        <p14:creationId xmlns:p14="http://schemas.microsoft.com/office/powerpoint/2010/main" val="43606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C706973B-C8B6-4583-8B22-86FB157FD251}" type="slidenum">
              <a:rPr lang="en-US" smtClean="0">
                <a:solidFill>
                  <a:prstClr val="black"/>
                </a:solidFill>
              </a:rPr>
              <a:pPr/>
              <a:t>1</a:t>
            </a:fld>
            <a:endParaRPr lang="en-US">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38007505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100</a:t>
            </a:fld>
            <a:endParaRPr lang="en-US">
              <a:solidFill>
                <a:srgbClr val="000000"/>
              </a:solidFill>
            </a:endParaRPr>
          </a:p>
        </p:txBody>
      </p:sp>
    </p:spTree>
    <p:extLst>
      <p:ext uri="{BB962C8B-B14F-4D97-AF65-F5344CB8AC3E}">
        <p14:creationId xmlns:p14="http://schemas.microsoft.com/office/powerpoint/2010/main" val="23547905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101</a:t>
            </a:fld>
            <a:endParaRPr lang="en-US">
              <a:solidFill>
                <a:srgbClr val="000000"/>
              </a:solidFill>
            </a:endParaRPr>
          </a:p>
        </p:txBody>
      </p:sp>
    </p:spTree>
    <p:extLst>
      <p:ext uri="{BB962C8B-B14F-4D97-AF65-F5344CB8AC3E}">
        <p14:creationId xmlns:p14="http://schemas.microsoft.com/office/powerpoint/2010/main" val="39041387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102</a:t>
            </a:fld>
            <a:endParaRPr lang="en-US">
              <a:solidFill>
                <a:srgbClr val="000000"/>
              </a:solidFill>
            </a:endParaRPr>
          </a:p>
        </p:txBody>
      </p:sp>
    </p:spTree>
    <p:extLst>
      <p:ext uri="{BB962C8B-B14F-4D97-AF65-F5344CB8AC3E}">
        <p14:creationId xmlns:p14="http://schemas.microsoft.com/office/powerpoint/2010/main" val="289267835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103</a:t>
            </a:fld>
            <a:endParaRPr lang="en-US">
              <a:solidFill>
                <a:srgbClr val="000000"/>
              </a:solidFill>
            </a:endParaRPr>
          </a:p>
        </p:txBody>
      </p:sp>
    </p:spTree>
    <p:extLst>
      <p:ext uri="{BB962C8B-B14F-4D97-AF65-F5344CB8AC3E}">
        <p14:creationId xmlns:p14="http://schemas.microsoft.com/office/powerpoint/2010/main" val="41460151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104</a:t>
            </a:fld>
            <a:endParaRPr lang="en-US">
              <a:solidFill>
                <a:srgbClr val="000000"/>
              </a:solidFill>
            </a:endParaRPr>
          </a:p>
        </p:txBody>
      </p:sp>
    </p:spTree>
    <p:extLst>
      <p:ext uri="{BB962C8B-B14F-4D97-AF65-F5344CB8AC3E}">
        <p14:creationId xmlns:p14="http://schemas.microsoft.com/office/powerpoint/2010/main" val="37538233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105</a:t>
            </a:fld>
            <a:endParaRPr lang="en-US">
              <a:solidFill>
                <a:srgbClr val="000000"/>
              </a:solidFill>
            </a:endParaRPr>
          </a:p>
        </p:txBody>
      </p:sp>
    </p:spTree>
    <p:extLst>
      <p:ext uri="{BB962C8B-B14F-4D97-AF65-F5344CB8AC3E}">
        <p14:creationId xmlns:p14="http://schemas.microsoft.com/office/powerpoint/2010/main" val="27801830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106</a:t>
            </a:fld>
            <a:endParaRPr lang="en-US">
              <a:solidFill>
                <a:srgbClr val="000000"/>
              </a:solidFill>
            </a:endParaRPr>
          </a:p>
        </p:txBody>
      </p:sp>
    </p:spTree>
    <p:extLst>
      <p:ext uri="{BB962C8B-B14F-4D97-AF65-F5344CB8AC3E}">
        <p14:creationId xmlns:p14="http://schemas.microsoft.com/office/powerpoint/2010/main" val="17901769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107</a:t>
            </a:fld>
            <a:endParaRPr lang="en-US">
              <a:solidFill>
                <a:srgbClr val="000000"/>
              </a:solidFill>
            </a:endParaRPr>
          </a:p>
        </p:txBody>
      </p:sp>
    </p:spTree>
    <p:extLst>
      <p:ext uri="{BB962C8B-B14F-4D97-AF65-F5344CB8AC3E}">
        <p14:creationId xmlns:p14="http://schemas.microsoft.com/office/powerpoint/2010/main" val="33574882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108</a:t>
            </a:fld>
            <a:endParaRPr lang="en-US">
              <a:solidFill>
                <a:srgbClr val="000000"/>
              </a:solidFill>
            </a:endParaRPr>
          </a:p>
        </p:txBody>
      </p:sp>
    </p:spTree>
    <p:extLst>
      <p:ext uri="{BB962C8B-B14F-4D97-AF65-F5344CB8AC3E}">
        <p14:creationId xmlns:p14="http://schemas.microsoft.com/office/powerpoint/2010/main" val="8320369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109</a:t>
            </a:fld>
            <a:endParaRPr lang="en-US">
              <a:solidFill>
                <a:srgbClr val="000000"/>
              </a:solidFill>
            </a:endParaRPr>
          </a:p>
        </p:txBody>
      </p:sp>
    </p:spTree>
    <p:extLst>
      <p:ext uri="{BB962C8B-B14F-4D97-AF65-F5344CB8AC3E}">
        <p14:creationId xmlns:p14="http://schemas.microsoft.com/office/powerpoint/2010/main" val="209449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37435404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110</a:t>
            </a:fld>
            <a:endParaRPr lang="en-US">
              <a:solidFill>
                <a:srgbClr val="000000"/>
              </a:solidFill>
            </a:endParaRPr>
          </a:p>
        </p:txBody>
      </p:sp>
    </p:spTree>
    <p:extLst>
      <p:ext uri="{BB962C8B-B14F-4D97-AF65-F5344CB8AC3E}">
        <p14:creationId xmlns:p14="http://schemas.microsoft.com/office/powerpoint/2010/main" val="39360683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111</a:t>
            </a:fld>
            <a:endParaRPr lang="en-US">
              <a:solidFill>
                <a:srgbClr val="000000"/>
              </a:solidFill>
            </a:endParaRPr>
          </a:p>
        </p:txBody>
      </p:sp>
    </p:spTree>
    <p:extLst>
      <p:ext uri="{BB962C8B-B14F-4D97-AF65-F5344CB8AC3E}">
        <p14:creationId xmlns:p14="http://schemas.microsoft.com/office/powerpoint/2010/main" val="38345991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112</a:t>
            </a:fld>
            <a:endParaRPr lang="en-US">
              <a:solidFill>
                <a:srgbClr val="000000"/>
              </a:solidFill>
            </a:endParaRPr>
          </a:p>
        </p:txBody>
      </p:sp>
    </p:spTree>
    <p:extLst>
      <p:ext uri="{BB962C8B-B14F-4D97-AF65-F5344CB8AC3E}">
        <p14:creationId xmlns:p14="http://schemas.microsoft.com/office/powerpoint/2010/main" val="21413607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113</a:t>
            </a:fld>
            <a:endParaRPr lang="en-US">
              <a:solidFill>
                <a:srgbClr val="000000"/>
              </a:solidFill>
            </a:endParaRPr>
          </a:p>
        </p:txBody>
      </p:sp>
    </p:spTree>
    <p:extLst>
      <p:ext uri="{BB962C8B-B14F-4D97-AF65-F5344CB8AC3E}">
        <p14:creationId xmlns:p14="http://schemas.microsoft.com/office/powerpoint/2010/main" val="28839682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114</a:t>
            </a:fld>
            <a:endParaRPr lang="en-US">
              <a:solidFill>
                <a:srgbClr val="000000"/>
              </a:solidFill>
            </a:endParaRPr>
          </a:p>
        </p:txBody>
      </p:sp>
    </p:spTree>
    <p:extLst>
      <p:ext uri="{BB962C8B-B14F-4D97-AF65-F5344CB8AC3E}">
        <p14:creationId xmlns:p14="http://schemas.microsoft.com/office/powerpoint/2010/main" val="35823111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115</a:t>
            </a:fld>
            <a:endParaRPr lang="en-US">
              <a:solidFill>
                <a:srgbClr val="000000"/>
              </a:solidFill>
            </a:endParaRPr>
          </a:p>
        </p:txBody>
      </p:sp>
    </p:spTree>
    <p:extLst>
      <p:ext uri="{BB962C8B-B14F-4D97-AF65-F5344CB8AC3E}">
        <p14:creationId xmlns:p14="http://schemas.microsoft.com/office/powerpoint/2010/main" val="11089445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116</a:t>
            </a:fld>
            <a:endParaRPr lang="en-US">
              <a:solidFill>
                <a:srgbClr val="000000"/>
              </a:solidFill>
            </a:endParaRPr>
          </a:p>
        </p:txBody>
      </p:sp>
    </p:spTree>
    <p:extLst>
      <p:ext uri="{BB962C8B-B14F-4D97-AF65-F5344CB8AC3E}">
        <p14:creationId xmlns:p14="http://schemas.microsoft.com/office/powerpoint/2010/main" val="304829381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117</a:t>
            </a:fld>
            <a:endParaRPr lang="en-US">
              <a:solidFill>
                <a:srgbClr val="000000"/>
              </a:solidFill>
            </a:endParaRPr>
          </a:p>
        </p:txBody>
      </p:sp>
    </p:spTree>
    <p:extLst>
      <p:ext uri="{BB962C8B-B14F-4D97-AF65-F5344CB8AC3E}">
        <p14:creationId xmlns:p14="http://schemas.microsoft.com/office/powerpoint/2010/main" val="425712271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118</a:t>
            </a:fld>
            <a:endParaRPr lang="en-US">
              <a:solidFill>
                <a:srgbClr val="000000"/>
              </a:solidFill>
            </a:endParaRPr>
          </a:p>
        </p:txBody>
      </p:sp>
    </p:spTree>
    <p:extLst>
      <p:ext uri="{BB962C8B-B14F-4D97-AF65-F5344CB8AC3E}">
        <p14:creationId xmlns:p14="http://schemas.microsoft.com/office/powerpoint/2010/main" val="169016645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119</a:t>
            </a:fld>
            <a:endParaRPr lang="en-US">
              <a:solidFill>
                <a:srgbClr val="000000"/>
              </a:solidFill>
            </a:endParaRPr>
          </a:p>
        </p:txBody>
      </p:sp>
    </p:spTree>
    <p:extLst>
      <p:ext uri="{BB962C8B-B14F-4D97-AF65-F5344CB8AC3E}">
        <p14:creationId xmlns:p14="http://schemas.microsoft.com/office/powerpoint/2010/main" val="132525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320547174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120</a:t>
            </a:fld>
            <a:endParaRPr lang="en-US">
              <a:solidFill>
                <a:srgbClr val="000000"/>
              </a:solidFill>
            </a:endParaRPr>
          </a:p>
        </p:txBody>
      </p:sp>
    </p:spTree>
    <p:extLst>
      <p:ext uri="{BB962C8B-B14F-4D97-AF65-F5344CB8AC3E}">
        <p14:creationId xmlns:p14="http://schemas.microsoft.com/office/powerpoint/2010/main" val="7714278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121</a:t>
            </a:fld>
            <a:endParaRPr lang="en-US">
              <a:solidFill>
                <a:srgbClr val="000000"/>
              </a:solidFill>
            </a:endParaRPr>
          </a:p>
        </p:txBody>
      </p:sp>
    </p:spTree>
    <p:extLst>
      <p:ext uri="{BB962C8B-B14F-4D97-AF65-F5344CB8AC3E}">
        <p14:creationId xmlns:p14="http://schemas.microsoft.com/office/powerpoint/2010/main" val="33525765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122</a:t>
            </a:fld>
            <a:endParaRPr lang="en-US">
              <a:solidFill>
                <a:srgbClr val="000000"/>
              </a:solidFill>
            </a:endParaRPr>
          </a:p>
        </p:txBody>
      </p:sp>
    </p:spTree>
    <p:extLst>
      <p:ext uri="{BB962C8B-B14F-4D97-AF65-F5344CB8AC3E}">
        <p14:creationId xmlns:p14="http://schemas.microsoft.com/office/powerpoint/2010/main" val="34864949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123</a:t>
            </a:fld>
            <a:endParaRPr lang="en-US">
              <a:solidFill>
                <a:srgbClr val="000000"/>
              </a:solidFill>
            </a:endParaRPr>
          </a:p>
        </p:txBody>
      </p:sp>
    </p:spTree>
    <p:extLst>
      <p:ext uri="{BB962C8B-B14F-4D97-AF65-F5344CB8AC3E}">
        <p14:creationId xmlns:p14="http://schemas.microsoft.com/office/powerpoint/2010/main" val="20937747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124</a:t>
            </a:fld>
            <a:endParaRPr lang="en-US">
              <a:solidFill>
                <a:srgbClr val="000000"/>
              </a:solidFill>
            </a:endParaRPr>
          </a:p>
        </p:txBody>
      </p:sp>
    </p:spTree>
    <p:extLst>
      <p:ext uri="{BB962C8B-B14F-4D97-AF65-F5344CB8AC3E}">
        <p14:creationId xmlns:p14="http://schemas.microsoft.com/office/powerpoint/2010/main" val="193935982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125</a:t>
            </a:fld>
            <a:endParaRPr lang="en-US">
              <a:solidFill>
                <a:srgbClr val="000000"/>
              </a:solidFill>
            </a:endParaRPr>
          </a:p>
        </p:txBody>
      </p:sp>
    </p:spTree>
    <p:extLst>
      <p:ext uri="{BB962C8B-B14F-4D97-AF65-F5344CB8AC3E}">
        <p14:creationId xmlns:p14="http://schemas.microsoft.com/office/powerpoint/2010/main" val="419542808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126</a:t>
            </a:fld>
            <a:endParaRPr lang="en-US">
              <a:solidFill>
                <a:srgbClr val="000000"/>
              </a:solidFill>
            </a:endParaRPr>
          </a:p>
        </p:txBody>
      </p:sp>
    </p:spTree>
    <p:extLst>
      <p:ext uri="{BB962C8B-B14F-4D97-AF65-F5344CB8AC3E}">
        <p14:creationId xmlns:p14="http://schemas.microsoft.com/office/powerpoint/2010/main" val="327579122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127</a:t>
            </a:fld>
            <a:endParaRPr lang="en-US">
              <a:solidFill>
                <a:srgbClr val="000000"/>
              </a:solidFill>
            </a:endParaRPr>
          </a:p>
        </p:txBody>
      </p:sp>
    </p:spTree>
    <p:extLst>
      <p:ext uri="{BB962C8B-B14F-4D97-AF65-F5344CB8AC3E}">
        <p14:creationId xmlns:p14="http://schemas.microsoft.com/office/powerpoint/2010/main" val="100666271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128</a:t>
            </a:fld>
            <a:endParaRPr lang="en-US">
              <a:solidFill>
                <a:srgbClr val="000000"/>
              </a:solidFill>
            </a:endParaRPr>
          </a:p>
        </p:txBody>
      </p:sp>
    </p:spTree>
    <p:extLst>
      <p:ext uri="{BB962C8B-B14F-4D97-AF65-F5344CB8AC3E}">
        <p14:creationId xmlns:p14="http://schemas.microsoft.com/office/powerpoint/2010/main" val="286983212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129</a:t>
            </a:fld>
            <a:endParaRPr lang="en-US">
              <a:solidFill>
                <a:srgbClr val="000000"/>
              </a:solidFill>
            </a:endParaRPr>
          </a:p>
        </p:txBody>
      </p:sp>
    </p:spTree>
    <p:extLst>
      <p:ext uri="{BB962C8B-B14F-4D97-AF65-F5344CB8AC3E}">
        <p14:creationId xmlns:p14="http://schemas.microsoft.com/office/powerpoint/2010/main" val="1117703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3476162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130</a:t>
            </a:fld>
            <a:endParaRPr lang="en-US">
              <a:solidFill>
                <a:srgbClr val="000000"/>
              </a:solidFill>
            </a:endParaRPr>
          </a:p>
        </p:txBody>
      </p:sp>
    </p:spTree>
    <p:extLst>
      <p:ext uri="{BB962C8B-B14F-4D97-AF65-F5344CB8AC3E}">
        <p14:creationId xmlns:p14="http://schemas.microsoft.com/office/powerpoint/2010/main" val="19123835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131</a:t>
            </a:fld>
            <a:endParaRPr lang="en-US">
              <a:solidFill>
                <a:srgbClr val="000000"/>
              </a:solidFill>
            </a:endParaRPr>
          </a:p>
        </p:txBody>
      </p:sp>
    </p:spTree>
    <p:extLst>
      <p:ext uri="{BB962C8B-B14F-4D97-AF65-F5344CB8AC3E}">
        <p14:creationId xmlns:p14="http://schemas.microsoft.com/office/powerpoint/2010/main" val="1717444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132</a:t>
            </a:fld>
            <a:endParaRPr lang="en-US">
              <a:solidFill>
                <a:srgbClr val="000000"/>
              </a:solidFill>
            </a:endParaRPr>
          </a:p>
        </p:txBody>
      </p:sp>
    </p:spTree>
    <p:extLst>
      <p:ext uri="{BB962C8B-B14F-4D97-AF65-F5344CB8AC3E}">
        <p14:creationId xmlns:p14="http://schemas.microsoft.com/office/powerpoint/2010/main" val="387581952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133</a:t>
            </a:fld>
            <a:endParaRPr lang="en-US">
              <a:solidFill>
                <a:srgbClr val="000000"/>
              </a:solidFill>
            </a:endParaRPr>
          </a:p>
        </p:txBody>
      </p:sp>
    </p:spTree>
    <p:extLst>
      <p:ext uri="{BB962C8B-B14F-4D97-AF65-F5344CB8AC3E}">
        <p14:creationId xmlns:p14="http://schemas.microsoft.com/office/powerpoint/2010/main" val="35339898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134</a:t>
            </a:fld>
            <a:endParaRPr lang="en-US">
              <a:solidFill>
                <a:srgbClr val="000000"/>
              </a:solidFill>
            </a:endParaRPr>
          </a:p>
        </p:txBody>
      </p:sp>
    </p:spTree>
    <p:extLst>
      <p:ext uri="{BB962C8B-B14F-4D97-AF65-F5344CB8AC3E}">
        <p14:creationId xmlns:p14="http://schemas.microsoft.com/office/powerpoint/2010/main" val="79769227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135</a:t>
            </a:fld>
            <a:endParaRPr lang="en-US">
              <a:solidFill>
                <a:srgbClr val="000000"/>
              </a:solidFill>
            </a:endParaRPr>
          </a:p>
        </p:txBody>
      </p:sp>
    </p:spTree>
    <p:extLst>
      <p:ext uri="{BB962C8B-B14F-4D97-AF65-F5344CB8AC3E}">
        <p14:creationId xmlns:p14="http://schemas.microsoft.com/office/powerpoint/2010/main" val="74699898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136</a:t>
            </a:fld>
            <a:endParaRPr lang="en-US">
              <a:solidFill>
                <a:srgbClr val="000000"/>
              </a:solidFill>
            </a:endParaRPr>
          </a:p>
        </p:txBody>
      </p:sp>
    </p:spTree>
    <p:extLst>
      <p:ext uri="{BB962C8B-B14F-4D97-AF65-F5344CB8AC3E}">
        <p14:creationId xmlns:p14="http://schemas.microsoft.com/office/powerpoint/2010/main" val="300465414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137</a:t>
            </a:fld>
            <a:endParaRPr lang="en-US">
              <a:solidFill>
                <a:srgbClr val="000000"/>
              </a:solidFill>
            </a:endParaRPr>
          </a:p>
        </p:txBody>
      </p:sp>
    </p:spTree>
    <p:extLst>
      <p:ext uri="{BB962C8B-B14F-4D97-AF65-F5344CB8AC3E}">
        <p14:creationId xmlns:p14="http://schemas.microsoft.com/office/powerpoint/2010/main" val="9416326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138</a:t>
            </a:fld>
            <a:endParaRPr lang="en-US">
              <a:solidFill>
                <a:srgbClr val="000000"/>
              </a:solidFill>
            </a:endParaRPr>
          </a:p>
        </p:txBody>
      </p:sp>
    </p:spTree>
    <p:extLst>
      <p:ext uri="{BB962C8B-B14F-4D97-AF65-F5344CB8AC3E}">
        <p14:creationId xmlns:p14="http://schemas.microsoft.com/office/powerpoint/2010/main" val="23936480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139</a:t>
            </a:fld>
            <a:endParaRPr lang="en-US">
              <a:solidFill>
                <a:srgbClr val="000000"/>
              </a:solidFill>
            </a:endParaRPr>
          </a:p>
        </p:txBody>
      </p:sp>
    </p:spTree>
    <p:extLst>
      <p:ext uri="{BB962C8B-B14F-4D97-AF65-F5344CB8AC3E}">
        <p14:creationId xmlns:p14="http://schemas.microsoft.com/office/powerpoint/2010/main" val="983335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151723028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140</a:t>
            </a:fld>
            <a:endParaRPr lang="en-US">
              <a:solidFill>
                <a:srgbClr val="000000"/>
              </a:solidFill>
            </a:endParaRPr>
          </a:p>
        </p:txBody>
      </p:sp>
    </p:spTree>
    <p:extLst>
      <p:ext uri="{BB962C8B-B14F-4D97-AF65-F5344CB8AC3E}">
        <p14:creationId xmlns:p14="http://schemas.microsoft.com/office/powerpoint/2010/main" val="79292488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141</a:t>
            </a:fld>
            <a:endParaRPr lang="en-US">
              <a:solidFill>
                <a:srgbClr val="000000"/>
              </a:solidFill>
            </a:endParaRPr>
          </a:p>
        </p:txBody>
      </p:sp>
    </p:spTree>
    <p:extLst>
      <p:ext uri="{BB962C8B-B14F-4D97-AF65-F5344CB8AC3E}">
        <p14:creationId xmlns:p14="http://schemas.microsoft.com/office/powerpoint/2010/main" val="184239614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142</a:t>
            </a:fld>
            <a:endParaRPr lang="en-US">
              <a:solidFill>
                <a:srgbClr val="000000"/>
              </a:solidFill>
            </a:endParaRPr>
          </a:p>
        </p:txBody>
      </p:sp>
    </p:spTree>
    <p:extLst>
      <p:ext uri="{BB962C8B-B14F-4D97-AF65-F5344CB8AC3E}">
        <p14:creationId xmlns:p14="http://schemas.microsoft.com/office/powerpoint/2010/main" val="111632223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143</a:t>
            </a:fld>
            <a:endParaRPr lang="en-US">
              <a:solidFill>
                <a:srgbClr val="000000"/>
              </a:solidFill>
            </a:endParaRPr>
          </a:p>
        </p:txBody>
      </p:sp>
    </p:spTree>
    <p:extLst>
      <p:ext uri="{BB962C8B-B14F-4D97-AF65-F5344CB8AC3E}">
        <p14:creationId xmlns:p14="http://schemas.microsoft.com/office/powerpoint/2010/main" val="383534028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144</a:t>
            </a:fld>
            <a:endParaRPr lang="en-US">
              <a:solidFill>
                <a:srgbClr val="000000"/>
              </a:solidFill>
            </a:endParaRPr>
          </a:p>
        </p:txBody>
      </p:sp>
    </p:spTree>
    <p:extLst>
      <p:ext uri="{BB962C8B-B14F-4D97-AF65-F5344CB8AC3E}">
        <p14:creationId xmlns:p14="http://schemas.microsoft.com/office/powerpoint/2010/main" val="413622617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145</a:t>
            </a:fld>
            <a:endParaRPr lang="en-US">
              <a:solidFill>
                <a:srgbClr val="000000"/>
              </a:solidFill>
            </a:endParaRPr>
          </a:p>
        </p:txBody>
      </p:sp>
    </p:spTree>
    <p:extLst>
      <p:ext uri="{BB962C8B-B14F-4D97-AF65-F5344CB8AC3E}">
        <p14:creationId xmlns:p14="http://schemas.microsoft.com/office/powerpoint/2010/main" val="173232694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146</a:t>
            </a:fld>
            <a:endParaRPr lang="en-US">
              <a:solidFill>
                <a:srgbClr val="000000"/>
              </a:solidFill>
            </a:endParaRPr>
          </a:p>
        </p:txBody>
      </p:sp>
    </p:spTree>
    <p:extLst>
      <p:ext uri="{BB962C8B-B14F-4D97-AF65-F5344CB8AC3E}">
        <p14:creationId xmlns:p14="http://schemas.microsoft.com/office/powerpoint/2010/main" val="159242061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147</a:t>
            </a:fld>
            <a:endParaRPr lang="en-US">
              <a:solidFill>
                <a:srgbClr val="000000"/>
              </a:solidFill>
            </a:endParaRPr>
          </a:p>
        </p:txBody>
      </p:sp>
    </p:spTree>
    <p:extLst>
      <p:ext uri="{BB962C8B-B14F-4D97-AF65-F5344CB8AC3E}">
        <p14:creationId xmlns:p14="http://schemas.microsoft.com/office/powerpoint/2010/main" val="33948721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148</a:t>
            </a:fld>
            <a:endParaRPr lang="en-US">
              <a:solidFill>
                <a:srgbClr val="000000"/>
              </a:solidFill>
            </a:endParaRPr>
          </a:p>
        </p:txBody>
      </p:sp>
    </p:spTree>
    <p:extLst>
      <p:ext uri="{BB962C8B-B14F-4D97-AF65-F5344CB8AC3E}">
        <p14:creationId xmlns:p14="http://schemas.microsoft.com/office/powerpoint/2010/main" val="39306737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149</a:t>
            </a:fld>
            <a:endParaRPr lang="en-US">
              <a:solidFill>
                <a:srgbClr val="000000"/>
              </a:solidFill>
            </a:endParaRPr>
          </a:p>
        </p:txBody>
      </p:sp>
    </p:spTree>
    <p:extLst>
      <p:ext uri="{BB962C8B-B14F-4D97-AF65-F5344CB8AC3E}">
        <p14:creationId xmlns:p14="http://schemas.microsoft.com/office/powerpoint/2010/main" val="279915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176283368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150</a:t>
            </a:fld>
            <a:endParaRPr lang="en-US">
              <a:solidFill>
                <a:srgbClr val="000000"/>
              </a:solidFill>
            </a:endParaRPr>
          </a:p>
        </p:txBody>
      </p:sp>
    </p:spTree>
    <p:extLst>
      <p:ext uri="{BB962C8B-B14F-4D97-AF65-F5344CB8AC3E}">
        <p14:creationId xmlns:p14="http://schemas.microsoft.com/office/powerpoint/2010/main" val="263716999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151</a:t>
            </a:fld>
            <a:endParaRPr lang="en-US">
              <a:solidFill>
                <a:srgbClr val="000000"/>
              </a:solidFill>
            </a:endParaRPr>
          </a:p>
        </p:txBody>
      </p:sp>
    </p:spTree>
    <p:extLst>
      <p:ext uri="{BB962C8B-B14F-4D97-AF65-F5344CB8AC3E}">
        <p14:creationId xmlns:p14="http://schemas.microsoft.com/office/powerpoint/2010/main" val="325953837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152</a:t>
            </a:fld>
            <a:endParaRPr lang="en-US">
              <a:solidFill>
                <a:srgbClr val="000000"/>
              </a:solidFill>
            </a:endParaRPr>
          </a:p>
        </p:txBody>
      </p:sp>
    </p:spTree>
    <p:extLst>
      <p:ext uri="{BB962C8B-B14F-4D97-AF65-F5344CB8AC3E}">
        <p14:creationId xmlns:p14="http://schemas.microsoft.com/office/powerpoint/2010/main" val="403004413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153</a:t>
            </a:fld>
            <a:endParaRPr lang="en-US">
              <a:solidFill>
                <a:srgbClr val="000000"/>
              </a:solidFill>
            </a:endParaRPr>
          </a:p>
        </p:txBody>
      </p:sp>
    </p:spTree>
    <p:extLst>
      <p:ext uri="{BB962C8B-B14F-4D97-AF65-F5344CB8AC3E}">
        <p14:creationId xmlns:p14="http://schemas.microsoft.com/office/powerpoint/2010/main" val="17284782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154</a:t>
            </a:fld>
            <a:endParaRPr lang="en-US">
              <a:solidFill>
                <a:srgbClr val="000000"/>
              </a:solidFill>
            </a:endParaRPr>
          </a:p>
        </p:txBody>
      </p:sp>
    </p:spTree>
    <p:extLst>
      <p:ext uri="{BB962C8B-B14F-4D97-AF65-F5344CB8AC3E}">
        <p14:creationId xmlns:p14="http://schemas.microsoft.com/office/powerpoint/2010/main" val="101099114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155</a:t>
            </a:fld>
            <a:endParaRPr lang="en-US">
              <a:solidFill>
                <a:srgbClr val="000000"/>
              </a:solidFill>
            </a:endParaRPr>
          </a:p>
        </p:txBody>
      </p:sp>
    </p:spTree>
    <p:extLst>
      <p:ext uri="{BB962C8B-B14F-4D97-AF65-F5344CB8AC3E}">
        <p14:creationId xmlns:p14="http://schemas.microsoft.com/office/powerpoint/2010/main" val="370321844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156</a:t>
            </a:fld>
            <a:endParaRPr lang="en-US">
              <a:solidFill>
                <a:srgbClr val="000000"/>
              </a:solidFill>
            </a:endParaRPr>
          </a:p>
        </p:txBody>
      </p:sp>
    </p:spTree>
    <p:extLst>
      <p:ext uri="{BB962C8B-B14F-4D97-AF65-F5344CB8AC3E}">
        <p14:creationId xmlns:p14="http://schemas.microsoft.com/office/powerpoint/2010/main" val="331822428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157</a:t>
            </a:fld>
            <a:endParaRPr lang="en-US">
              <a:solidFill>
                <a:srgbClr val="000000"/>
              </a:solidFill>
            </a:endParaRPr>
          </a:p>
        </p:txBody>
      </p:sp>
    </p:spTree>
    <p:extLst>
      <p:ext uri="{BB962C8B-B14F-4D97-AF65-F5344CB8AC3E}">
        <p14:creationId xmlns:p14="http://schemas.microsoft.com/office/powerpoint/2010/main" val="301917769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158</a:t>
            </a:fld>
            <a:endParaRPr lang="en-US">
              <a:solidFill>
                <a:srgbClr val="000000"/>
              </a:solidFill>
            </a:endParaRPr>
          </a:p>
        </p:txBody>
      </p:sp>
    </p:spTree>
    <p:extLst>
      <p:ext uri="{BB962C8B-B14F-4D97-AF65-F5344CB8AC3E}">
        <p14:creationId xmlns:p14="http://schemas.microsoft.com/office/powerpoint/2010/main" val="268390103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159</a:t>
            </a:fld>
            <a:endParaRPr lang="en-US">
              <a:solidFill>
                <a:srgbClr val="000000"/>
              </a:solidFill>
            </a:endParaRPr>
          </a:p>
        </p:txBody>
      </p:sp>
    </p:spTree>
    <p:extLst>
      <p:ext uri="{BB962C8B-B14F-4D97-AF65-F5344CB8AC3E}">
        <p14:creationId xmlns:p14="http://schemas.microsoft.com/office/powerpoint/2010/main" val="65491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316123115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160</a:t>
            </a:fld>
            <a:endParaRPr lang="en-US">
              <a:solidFill>
                <a:srgbClr val="000000"/>
              </a:solidFill>
            </a:endParaRPr>
          </a:p>
        </p:txBody>
      </p:sp>
    </p:spTree>
    <p:extLst>
      <p:ext uri="{BB962C8B-B14F-4D97-AF65-F5344CB8AC3E}">
        <p14:creationId xmlns:p14="http://schemas.microsoft.com/office/powerpoint/2010/main" val="6195004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161</a:t>
            </a:fld>
            <a:endParaRPr lang="en-US">
              <a:solidFill>
                <a:srgbClr val="000000"/>
              </a:solidFill>
            </a:endParaRPr>
          </a:p>
        </p:txBody>
      </p:sp>
    </p:spTree>
    <p:extLst>
      <p:ext uri="{BB962C8B-B14F-4D97-AF65-F5344CB8AC3E}">
        <p14:creationId xmlns:p14="http://schemas.microsoft.com/office/powerpoint/2010/main" val="350587243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162</a:t>
            </a:fld>
            <a:endParaRPr lang="en-US">
              <a:solidFill>
                <a:srgbClr val="000000"/>
              </a:solidFill>
            </a:endParaRPr>
          </a:p>
        </p:txBody>
      </p:sp>
    </p:spTree>
    <p:extLst>
      <p:ext uri="{BB962C8B-B14F-4D97-AF65-F5344CB8AC3E}">
        <p14:creationId xmlns:p14="http://schemas.microsoft.com/office/powerpoint/2010/main" val="17978319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163</a:t>
            </a:fld>
            <a:endParaRPr lang="en-US">
              <a:solidFill>
                <a:srgbClr val="000000"/>
              </a:solidFill>
            </a:endParaRPr>
          </a:p>
        </p:txBody>
      </p:sp>
    </p:spTree>
    <p:extLst>
      <p:ext uri="{BB962C8B-B14F-4D97-AF65-F5344CB8AC3E}">
        <p14:creationId xmlns:p14="http://schemas.microsoft.com/office/powerpoint/2010/main" val="162947438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164</a:t>
            </a:fld>
            <a:endParaRPr lang="en-US">
              <a:solidFill>
                <a:srgbClr val="000000"/>
              </a:solidFill>
            </a:endParaRPr>
          </a:p>
        </p:txBody>
      </p:sp>
    </p:spTree>
    <p:extLst>
      <p:ext uri="{BB962C8B-B14F-4D97-AF65-F5344CB8AC3E}">
        <p14:creationId xmlns:p14="http://schemas.microsoft.com/office/powerpoint/2010/main" val="178698663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165</a:t>
            </a:fld>
            <a:endParaRPr lang="en-US">
              <a:solidFill>
                <a:srgbClr val="000000"/>
              </a:solidFill>
            </a:endParaRPr>
          </a:p>
        </p:txBody>
      </p:sp>
    </p:spTree>
    <p:extLst>
      <p:ext uri="{BB962C8B-B14F-4D97-AF65-F5344CB8AC3E}">
        <p14:creationId xmlns:p14="http://schemas.microsoft.com/office/powerpoint/2010/main" val="103889550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166</a:t>
            </a:fld>
            <a:endParaRPr lang="en-US">
              <a:solidFill>
                <a:srgbClr val="000000"/>
              </a:solidFill>
            </a:endParaRPr>
          </a:p>
        </p:txBody>
      </p:sp>
    </p:spTree>
    <p:extLst>
      <p:ext uri="{BB962C8B-B14F-4D97-AF65-F5344CB8AC3E}">
        <p14:creationId xmlns:p14="http://schemas.microsoft.com/office/powerpoint/2010/main" val="119787838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167</a:t>
            </a:fld>
            <a:endParaRPr lang="en-US">
              <a:solidFill>
                <a:srgbClr val="000000"/>
              </a:solidFill>
            </a:endParaRPr>
          </a:p>
        </p:txBody>
      </p:sp>
    </p:spTree>
    <p:extLst>
      <p:ext uri="{BB962C8B-B14F-4D97-AF65-F5344CB8AC3E}">
        <p14:creationId xmlns:p14="http://schemas.microsoft.com/office/powerpoint/2010/main" val="292625050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168</a:t>
            </a:fld>
            <a:endParaRPr lang="en-US">
              <a:solidFill>
                <a:srgbClr val="000000"/>
              </a:solidFill>
            </a:endParaRPr>
          </a:p>
        </p:txBody>
      </p:sp>
    </p:spTree>
    <p:extLst>
      <p:ext uri="{BB962C8B-B14F-4D97-AF65-F5344CB8AC3E}">
        <p14:creationId xmlns:p14="http://schemas.microsoft.com/office/powerpoint/2010/main" val="151954524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169</a:t>
            </a:fld>
            <a:endParaRPr lang="en-US">
              <a:solidFill>
                <a:srgbClr val="000000"/>
              </a:solidFill>
            </a:endParaRPr>
          </a:p>
        </p:txBody>
      </p:sp>
    </p:spTree>
    <p:extLst>
      <p:ext uri="{BB962C8B-B14F-4D97-AF65-F5344CB8AC3E}">
        <p14:creationId xmlns:p14="http://schemas.microsoft.com/office/powerpoint/2010/main" val="1057080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95430503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170</a:t>
            </a:fld>
            <a:endParaRPr lang="en-US">
              <a:solidFill>
                <a:srgbClr val="000000"/>
              </a:solidFill>
            </a:endParaRPr>
          </a:p>
        </p:txBody>
      </p:sp>
    </p:spTree>
    <p:extLst>
      <p:ext uri="{BB962C8B-B14F-4D97-AF65-F5344CB8AC3E}">
        <p14:creationId xmlns:p14="http://schemas.microsoft.com/office/powerpoint/2010/main" val="361233475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171</a:t>
            </a:fld>
            <a:endParaRPr lang="en-US">
              <a:solidFill>
                <a:srgbClr val="000000"/>
              </a:solidFill>
            </a:endParaRPr>
          </a:p>
        </p:txBody>
      </p:sp>
    </p:spTree>
    <p:extLst>
      <p:ext uri="{BB962C8B-B14F-4D97-AF65-F5344CB8AC3E}">
        <p14:creationId xmlns:p14="http://schemas.microsoft.com/office/powerpoint/2010/main" val="92555983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172</a:t>
            </a:fld>
            <a:endParaRPr lang="en-US">
              <a:solidFill>
                <a:srgbClr val="000000"/>
              </a:solidFill>
            </a:endParaRPr>
          </a:p>
        </p:txBody>
      </p:sp>
    </p:spTree>
    <p:extLst>
      <p:ext uri="{BB962C8B-B14F-4D97-AF65-F5344CB8AC3E}">
        <p14:creationId xmlns:p14="http://schemas.microsoft.com/office/powerpoint/2010/main" val="372094522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173</a:t>
            </a:fld>
            <a:endParaRPr lang="en-US">
              <a:solidFill>
                <a:srgbClr val="000000"/>
              </a:solidFill>
            </a:endParaRPr>
          </a:p>
        </p:txBody>
      </p:sp>
    </p:spTree>
    <p:extLst>
      <p:ext uri="{BB962C8B-B14F-4D97-AF65-F5344CB8AC3E}">
        <p14:creationId xmlns:p14="http://schemas.microsoft.com/office/powerpoint/2010/main" val="158689718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174</a:t>
            </a:fld>
            <a:endParaRPr lang="en-US">
              <a:solidFill>
                <a:srgbClr val="000000"/>
              </a:solidFill>
            </a:endParaRPr>
          </a:p>
        </p:txBody>
      </p:sp>
    </p:spTree>
    <p:extLst>
      <p:ext uri="{BB962C8B-B14F-4D97-AF65-F5344CB8AC3E}">
        <p14:creationId xmlns:p14="http://schemas.microsoft.com/office/powerpoint/2010/main" val="428155373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175</a:t>
            </a:fld>
            <a:endParaRPr lang="en-US">
              <a:solidFill>
                <a:srgbClr val="000000"/>
              </a:solidFill>
            </a:endParaRPr>
          </a:p>
        </p:txBody>
      </p:sp>
    </p:spTree>
    <p:extLst>
      <p:ext uri="{BB962C8B-B14F-4D97-AF65-F5344CB8AC3E}">
        <p14:creationId xmlns:p14="http://schemas.microsoft.com/office/powerpoint/2010/main" val="95565472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176</a:t>
            </a:fld>
            <a:endParaRPr lang="en-US">
              <a:solidFill>
                <a:srgbClr val="000000"/>
              </a:solidFill>
            </a:endParaRPr>
          </a:p>
        </p:txBody>
      </p:sp>
    </p:spTree>
    <p:extLst>
      <p:ext uri="{BB962C8B-B14F-4D97-AF65-F5344CB8AC3E}">
        <p14:creationId xmlns:p14="http://schemas.microsoft.com/office/powerpoint/2010/main" val="217100592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177</a:t>
            </a:fld>
            <a:endParaRPr lang="en-US">
              <a:solidFill>
                <a:srgbClr val="000000"/>
              </a:solidFill>
            </a:endParaRPr>
          </a:p>
        </p:txBody>
      </p:sp>
    </p:spTree>
    <p:extLst>
      <p:ext uri="{BB962C8B-B14F-4D97-AF65-F5344CB8AC3E}">
        <p14:creationId xmlns:p14="http://schemas.microsoft.com/office/powerpoint/2010/main" val="349548516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178</a:t>
            </a:fld>
            <a:endParaRPr lang="en-US">
              <a:solidFill>
                <a:srgbClr val="000000"/>
              </a:solidFill>
            </a:endParaRPr>
          </a:p>
        </p:txBody>
      </p:sp>
    </p:spTree>
    <p:extLst>
      <p:ext uri="{BB962C8B-B14F-4D97-AF65-F5344CB8AC3E}">
        <p14:creationId xmlns:p14="http://schemas.microsoft.com/office/powerpoint/2010/main" val="21287285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179</a:t>
            </a:fld>
            <a:endParaRPr lang="en-US">
              <a:solidFill>
                <a:srgbClr val="000000"/>
              </a:solidFill>
            </a:endParaRPr>
          </a:p>
        </p:txBody>
      </p:sp>
    </p:spTree>
    <p:extLst>
      <p:ext uri="{BB962C8B-B14F-4D97-AF65-F5344CB8AC3E}">
        <p14:creationId xmlns:p14="http://schemas.microsoft.com/office/powerpoint/2010/main" val="4060870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167821639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180</a:t>
            </a:fld>
            <a:endParaRPr lang="en-US">
              <a:solidFill>
                <a:srgbClr val="000000"/>
              </a:solidFill>
            </a:endParaRPr>
          </a:p>
        </p:txBody>
      </p:sp>
    </p:spTree>
    <p:extLst>
      <p:ext uri="{BB962C8B-B14F-4D97-AF65-F5344CB8AC3E}">
        <p14:creationId xmlns:p14="http://schemas.microsoft.com/office/powerpoint/2010/main" val="311555520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181</a:t>
            </a:fld>
            <a:endParaRPr lang="en-US">
              <a:solidFill>
                <a:srgbClr val="000000"/>
              </a:solidFill>
            </a:endParaRPr>
          </a:p>
        </p:txBody>
      </p:sp>
    </p:spTree>
    <p:extLst>
      <p:ext uri="{BB962C8B-B14F-4D97-AF65-F5344CB8AC3E}">
        <p14:creationId xmlns:p14="http://schemas.microsoft.com/office/powerpoint/2010/main" val="177796375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182</a:t>
            </a:fld>
            <a:endParaRPr lang="en-US">
              <a:solidFill>
                <a:srgbClr val="000000"/>
              </a:solidFill>
            </a:endParaRPr>
          </a:p>
        </p:txBody>
      </p:sp>
    </p:spTree>
    <p:extLst>
      <p:ext uri="{BB962C8B-B14F-4D97-AF65-F5344CB8AC3E}">
        <p14:creationId xmlns:p14="http://schemas.microsoft.com/office/powerpoint/2010/main" val="386424090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183</a:t>
            </a:fld>
            <a:endParaRPr lang="en-US">
              <a:solidFill>
                <a:srgbClr val="000000"/>
              </a:solidFill>
            </a:endParaRPr>
          </a:p>
        </p:txBody>
      </p:sp>
    </p:spTree>
    <p:extLst>
      <p:ext uri="{BB962C8B-B14F-4D97-AF65-F5344CB8AC3E}">
        <p14:creationId xmlns:p14="http://schemas.microsoft.com/office/powerpoint/2010/main" val="86932572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184</a:t>
            </a:fld>
            <a:endParaRPr lang="en-US">
              <a:solidFill>
                <a:srgbClr val="000000"/>
              </a:solidFill>
            </a:endParaRPr>
          </a:p>
        </p:txBody>
      </p:sp>
    </p:spTree>
    <p:extLst>
      <p:ext uri="{BB962C8B-B14F-4D97-AF65-F5344CB8AC3E}">
        <p14:creationId xmlns:p14="http://schemas.microsoft.com/office/powerpoint/2010/main" val="187181867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185</a:t>
            </a:fld>
            <a:endParaRPr lang="en-US">
              <a:solidFill>
                <a:srgbClr val="000000"/>
              </a:solidFill>
            </a:endParaRPr>
          </a:p>
        </p:txBody>
      </p:sp>
    </p:spTree>
    <p:extLst>
      <p:ext uri="{BB962C8B-B14F-4D97-AF65-F5344CB8AC3E}">
        <p14:creationId xmlns:p14="http://schemas.microsoft.com/office/powerpoint/2010/main" val="153842369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186</a:t>
            </a:fld>
            <a:endParaRPr lang="en-US">
              <a:solidFill>
                <a:srgbClr val="000000"/>
              </a:solidFill>
            </a:endParaRPr>
          </a:p>
        </p:txBody>
      </p:sp>
    </p:spTree>
    <p:extLst>
      <p:ext uri="{BB962C8B-B14F-4D97-AF65-F5344CB8AC3E}">
        <p14:creationId xmlns:p14="http://schemas.microsoft.com/office/powerpoint/2010/main" val="152606506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187</a:t>
            </a:fld>
            <a:endParaRPr lang="en-US">
              <a:solidFill>
                <a:srgbClr val="000000"/>
              </a:solidFill>
            </a:endParaRPr>
          </a:p>
        </p:txBody>
      </p:sp>
    </p:spTree>
    <p:extLst>
      <p:ext uri="{BB962C8B-B14F-4D97-AF65-F5344CB8AC3E}">
        <p14:creationId xmlns:p14="http://schemas.microsoft.com/office/powerpoint/2010/main" val="392421460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188</a:t>
            </a:fld>
            <a:endParaRPr lang="en-US">
              <a:solidFill>
                <a:srgbClr val="000000"/>
              </a:solidFill>
            </a:endParaRPr>
          </a:p>
        </p:txBody>
      </p:sp>
    </p:spTree>
    <p:extLst>
      <p:ext uri="{BB962C8B-B14F-4D97-AF65-F5344CB8AC3E}">
        <p14:creationId xmlns:p14="http://schemas.microsoft.com/office/powerpoint/2010/main" val="165717960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189</a:t>
            </a:fld>
            <a:endParaRPr lang="en-US">
              <a:solidFill>
                <a:srgbClr val="000000"/>
              </a:solidFill>
            </a:endParaRPr>
          </a:p>
        </p:txBody>
      </p:sp>
    </p:spTree>
    <p:extLst>
      <p:ext uri="{BB962C8B-B14F-4D97-AF65-F5344CB8AC3E}">
        <p14:creationId xmlns:p14="http://schemas.microsoft.com/office/powerpoint/2010/main" val="2777165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115467706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190</a:t>
            </a:fld>
            <a:endParaRPr lang="en-US">
              <a:solidFill>
                <a:srgbClr val="000000"/>
              </a:solidFill>
            </a:endParaRPr>
          </a:p>
        </p:txBody>
      </p:sp>
    </p:spTree>
    <p:extLst>
      <p:ext uri="{BB962C8B-B14F-4D97-AF65-F5344CB8AC3E}">
        <p14:creationId xmlns:p14="http://schemas.microsoft.com/office/powerpoint/2010/main" val="155542970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191</a:t>
            </a:fld>
            <a:endParaRPr lang="en-US">
              <a:solidFill>
                <a:srgbClr val="000000"/>
              </a:solidFill>
            </a:endParaRPr>
          </a:p>
        </p:txBody>
      </p:sp>
    </p:spTree>
    <p:extLst>
      <p:ext uri="{BB962C8B-B14F-4D97-AF65-F5344CB8AC3E}">
        <p14:creationId xmlns:p14="http://schemas.microsoft.com/office/powerpoint/2010/main" val="351383077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192</a:t>
            </a:fld>
            <a:endParaRPr lang="en-US">
              <a:solidFill>
                <a:srgbClr val="000000"/>
              </a:solidFill>
            </a:endParaRPr>
          </a:p>
        </p:txBody>
      </p:sp>
    </p:spTree>
    <p:extLst>
      <p:ext uri="{BB962C8B-B14F-4D97-AF65-F5344CB8AC3E}">
        <p14:creationId xmlns:p14="http://schemas.microsoft.com/office/powerpoint/2010/main" val="98329389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193</a:t>
            </a:fld>
            <a:endParaRPr lang="en-US">
              <a:solidFill>
                <a:srgbClr val="000000"/>
              </a:solidFill>
            </a:endParaRPr>
          </a:p>
        </p:txBody>
      </p:sp>
    </p:spTree>
    <p:extLst>
      <p:ext uri="{BB962C8B-B14F-4D97-AF65-F5344CB8AC3E}">
        <p14:creationId xmlns:p14="http://schemas.microsoft.com/office/powerpoint/2010/main" val="56991361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194</a:t>
            </a:fld>
            <a:endParaRPr lang="en-US">
              <a:solidFill>
                <a:srgbClr val="000000"/>
              </a:solidFill>
            </a:endParaRPr>
          </a:p>
        </p:txBody>
      </p:sp>
    </p:spTree>
    <p:extLst>
      <p:ext uri="{BB962C8B-B14F-4D97-AF65-F5344CB8AC3E}">
        <p14:creationId xmlns:p14="http://schemas.microsoft.com/office/powerpoint/2010/main" val="102348379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195</a:t>
            </a:fld>
            <a:endParaRPr lang="en-US">
              <a:solidFill>
                <a:srgbClr val="000000"/>
              </a:solidFill>
            </a:endParaRPr>
          </a:p>
        </p:txBody>
      </p:sp>
    </p:spTree>
    <p:extLst>
      <p:ext uri="{BB962C8B-B14F-4D97-AF65-F5344CB8AC3E}">
        <p14:creationId xmlns:p14="http://schemas.microsoft.com/office/powerpoint/2010/main" val="213534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196</a:t>
            </a:fld>
            <a:endParaRPr lang="en-US">
              <a:solidFill>
                <a:srgbClr val="000000"/>
              </a:solidFill>
            </a:endParaRPr>
          </a:p>
        </p:txBody>
      </p:sp>
    </p:spTree>
    <p:extLst>
      <p:ext uri="{BB962C8B-B14F-4D97-AF65-F5344CB8AC3E}">
        <p14:creationId xmlns:p14="http://schemas.microsoft.com/office/powerpoint/2010/main" val="348410010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197</a:t>
            </a:fld>
            <a:endParaRPr lang="en-US">
              <a:solidFill>
                <a:srgbClr val="000000"/>
              </a:solidFill>
            </a:endParaRPr>
          </a:p>
        </p:txBody>
      </p:sp>
    </p:spTree>
    <p:extLst>
      <p:ext uri="{BB962C8B-B14F-4D97-AF65-F5344CB8AC3E}">
        <p14:creationId xmlns:p14="http://schemas.microsoft.com/office/powerpoint/2010/main" val="69490359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198</a:t>
            </a:fld>
            <a:endParaRPr lang="en-US">
              <a:solidFill>
                <a:srgbClr val="000000"/>
              </a:solidFill>
            </a:endParaRPr>
          </a:p>
        </p:txBody>
      </p:sp>
    </p:spTree>
    <p:extLst>
      <p:ext uri="{BB962C8B-B14F-4D97-AF65-F5344CB8AC3E}">
        <p14:creationId xmlns:p14="http://schemas.microsoft.com/office/powerpoint/2010/main" val="24744938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199</a:t>
            </a:fld>
            <a:endParaRPr lang="en-US">
              <a:solidFill>
                <a:srgbClr val="000000"/>
              </a:solidFill>
            </a:endParaRPr>
          </a:p>
        </p:txBody>
      </p:sp>
    </p:spTree>
    <p:extLst>
      <p:ext uri="{BB962C8B-B14F-4D97-AF65-F5344CB8AC3E}">
        <p14:creationId xmlns:p14="http://schemas.microsoft.com/office/powerpoint/2010/main" val="312194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993970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12229368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200</a:t>
            </a:fld>
            <a:endParaRPr lang="en-US">
              <a:solidFill>
                <a:srgbClr val="000000"/>
              </a:solidFill>
            </a:endParaRPr>
          </a:p>
        </p:txBody>
      </p:sp>
    </p:spTree>
    <p:extLst>
      <p:ext uri="{BB962C8B-B14F-4D97-AF65-F5344CB8AC3E}">
        <p14:creationId xmlns:p14="http://schemas.microsoft.com/office/powerpoint/2010/main" val="238875861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201</a:t>
            </a:fld>
            <a:endParaRPr lang="en-US">
              <a:solidFill>
                <a:srgbClr val="000000"/>
              </a:solidFill>
            </a:endParaRPr>
          </a:p>
        </p:txBody>
      </p:sp>
    </p:spTree>
    <p:extLst>
      <p:ext uri="{BB962C8B-B14F-4D97-AF65-F5344CB8AC3E}">
        <p14:creationId xmlns:p14="http://schemas.microsoft.com/office/powerpoint/2010/main" val="149375734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202</a:t>
            </a:fld>
            <a:endParaRPr lang="en-US">
              <a:solidFill>
                <a:srgbClr val="000000"/>
              </a:solidFill>
            </a:endParaRPr>
          </a:p>
        </p:txBody>
      </p:sp>
    </p:spTree>
    <p:extLst>
      <p:ext uri="{BB962C8B-B14F-4D97-AF65-F5344CB8AC3E}">
        <p14:creationId xmlns:p14="http://schemas.microsoft.com/office/powerpoint/2010/main" val="2126966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994563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919858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398763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300949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1302121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2561451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1164428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17097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87324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3</a:t>
            </a:fld>
            <a:endParaRPr 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30</a:t>
            </a:fld>
            <a:endParaRPr lang="en-US">
              <a:solidFill>
                <a:srgbClr val="000000"/>
              </a:solidFill>
            </a:endParaRPr>
          </a:p>
        </p:txBody>
      </p:sp>
    </p:spTree>
    <p:extLst>
      <p:ext uri="{BB962C8B-B14F-4D97-AF65-F5344CB8AC3E}">
        <p14:creationId xmlns:p14="http://schemas.microsoft.com/office/powerpoint/2010/main" val="204305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1672468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32</a:t>
            </a:fld>
            <a:endParaRPr lang="en-US">
              <a:solidFill>
                <a:srgbClr val="000000"/>
              </a:solidFill>
            </a:endParaRPr>
          </a:p>
        </p:txBody>
      </p:sp>
    </p:spTree>
    <p:extLst>
      <p:ext uri="{BB962C8B-B14F-4D97-AF65-F5344CB8AC3E}">
        <p14:creationId xmlns:p14="http://schemas.microsoft.com/office/powerpoint/2010/main" val="781685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33</a:t>
            </a:fld>
            <a:endParaRPr lang="en-US">
              <a:solidFill>
                <a:srgbClr val="000000"/>
              </a:solidFill>
            </a:endParaRPr>
          </a:p>
        </p:txBody>
      </p:sp>
    </p:spTree>
    <p:extLst>
      <p:ext uri="{BB962C8B-B14F-4D97-AF65-F5344CB8AC3E}">
        <p14:creationId xmlns:p14="http://schemas.microsoft.com/office/powerpoint/2010/main" val="3084293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34</a:t>
            </a:fld>
            <a:endParaRPr lang="en-US">
              <a:solidFill>
                <a:srgbClr val="000000"/>
              </a:solidFill>
            </a:endParaRPr>
          </a:p>
        </p:txBody>
      </p:sp>
    </p:spTree>
    <p:extLst>
      <p:ext uri="{BB962C8B-B14F-4D97-AF65-F5344CB8AC3E}">
        <p14:creationId xmlns:p14="http://schemas.microsoft.com/office/powerpoint/2010/main" val="3029342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35</a:t>
            </a:fld>
            <a:endParaRPr lang="en-US">
              <a:solidFill>
                <a:srgbClr val="000000"/>
              </a:solidFill>
            </a:endParaRPr>
          </a:p>
        </p:txBody>
      </p:sp>
    </p:spTree>
    <p:extLst>
      <p:ext uri="{BB962C8B-B14F-4D97-AF65-F5344CB8AC3E}">
        <p14:creationId xmlns:p14="http://schemas.microsoft.com/office/powerpoint/2010/main" val="150930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2539827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2659640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38</a:t>
            </a:fld>
            <a:endParaRPr lang="en-US">
              <a:solidFill>
                <a:srgbClr val="000000"/>
              </a:solidFill>
            </a:endParaRPr>
          </a:p>
        </p:txBody>
      </p:sp>
    </p:spTree>
    <p:extLst>
      <p:ext uri="{BB962C8B-B14F-4D97-AF65-F5344CB8AC3E}">
        <p14:creationId xmlns:p14="http://schemas.microsoft.com/office/powerpoint/2010/main" val="3164998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169889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2190463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3203677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3942877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524435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1728758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188854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45</a:t>
            </a:fld>
            <a:endParaRPr lang="en-US">
              <a:solidFill>
                <a:srgbClr val="000000"/>
              </a:solidFill>
            </a:endParaRPr>
          </a:p>
        </p:txBody>
      </p:sp>
    </p:spTree>
    <p:extLst>
      <p:ext uri="{BB962C8B-B14F-4D97-AF65-F5344CB8AC3E}">
        <p14:creationId xmlns:p14="http://schemas.microsoft.com/office/powerpoint/2010/main" val="3496662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46</a:t>
            </a:fld>
            <a:endParaRPr lang="en-US">
              <a:solidFill>
                <a:srgbClr val="000000"/>
              </a:solidFill>
            </a:endParaRPr>
          </a:p>
        </p:txBody>
      </p:sp>
    </p:spTree>
    <p:extLst>
      <p:ext uri="{BB962C8B-B14F-4D97-AF65-F5344CB8AC3E}">
        <p14:creationId xmlns:p14="http://schemas.microsoft.com/office/powerpoint/2010/main" val="1961078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47</a:t>
            </a:fld>
            <a:endParaRPr lang="en-US">
              <a:solidFill>
                <a:srgbClr val="000000"/>
              </a:solidFill>
            </a:endParaRPr>
          </a:p>
        </p:txBody>
      </p:sp>
    </p:spTree>
    <p:extLst>
      <p:ext uri="{BB962C8B-B14F-4D97-AF65-F5344CB8AC3E}">
        <p14:creationId xmlns:p14="http://schemas.microsoft.com/office/powerpoint/2010/main" val="2666201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2614419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49</a:t>
            </a:fld>
            <a:endParaRPr lang="en-US">
              <a:solidFill>
                <a:srgbClr val="000000"/>
              </a:solidFill>
            </a:endParaRPr>
          </a:p>
        </p:txBody>
      </p:sp>
    </p:spTree>
    <p:extLst>
      <p:ext uri="{BB962C8B-B14F-4D97-AF65-F5344CB8AC3E}">
        <p14:creationId xmlns:p14="http://schemas.microsoft.com/office/powerpoint/2010/main" val="39850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38501998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50</a:t>
            </a:fld>
            <a:endParaRPr lang="en-US">
              <a:solidFill>
                <a:srgbClr val="000000"/>
              </a:solidFill>
            </a:endParaRPr>
          </a:p>
        </p:txBody>
      </p:sp>
    </p:spTree>
    <p:extLst>
      <p:ext uri="{BB962C8B-B14F-4D97-AF65-F5344CB8AC3E}">
        <p14:creationId xmlns:p14="http://schemas.microsoft.com/office/powerpoint/2010/main" val="2756190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51</a:t>
            </a:fld>
            <a:endParaRPr lang="en-US">
              <a:solidFill>
                <a:srgbClr val="000000"/>
              </a:solidFill>
            </a:endParaRPr>
          </a:p>
        </p:txBody>
      </p:sp>
    </p:spTree>
    <p:extLst>
      <p:ext uri="{BB962C8B-B14F-4D97-AF65-F5344CB8AC3E}">
        <p14:creationId xmlns:p14="http://schemas.microsoft.com/office/powerpoint/2010/main" val="2104473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52</a:t>
            </a:fld>
            <a:endParaRPr lang="en-US">
              <a:solidFill>
                <a:srgbClr val="000000"/>
              </a:solidFill>
            </a:endParaRPr>
          </a:p>
        </p:txBody>
      </p:sp>
    </p:spTree>
    <p:extLst>
      <p:ext uri="{BB962C8B-B14F-4D97-AF65-F5344CB8AC3E}">
        <p14:creationId xmlns:p14="http://schemas.microsoft.com/office/powerpoint/2010/main" val="7429814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53</a:t>
            </a:fld>
            <a:endParaRPr lang="en-US">
              <a:solidFill>
                <a:srgbClr val="000000"/>
              </a:solidFill>
            </a:endParaRPr>
          </a:p>
        </p:txBody>
      </p:sp>
    </p:spTree>
    <p:extLst>
      <p:ext uri="{BB962C8B-B14F-4D97-AF65-F5344CB8AC3E}">
        <p14:creationId xmlns:p14="http://schemas.microsoft.com/office/powerpoint/2010/main" val="7643503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54</a:t>
            </a:fld>
            <a:endParaRPr lang="en-US">
              <a:solidFill>
                <a:srgbClr val="000000"/>
              </a:solidFill>
            </a:endParaRPr>
          </a:p>
        </p:txBody>
      </p:sp>
    </p:spTree>
    <p:extLst>
      <p:ext uri="{BB962C8B-B14F-4D97-AF65-F5344CB8AC3E}">
        <p14:creationId xmlns:p14="http://schemas.microsoft.com/office/powerpoint/2010/main" val="822898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55</a:t>
            </a:fld>
            <a:endParaRPr lang="en-US">
              <a:solidFill>
                <a:srgbClr val="000000"/>
              </a:solidFill>
            </a:endParaRPr>
          </a:p>
        </p:txBody>
      </p:sp>
    </p:spTree>
    <p:extLst>
      <p:ext uri="{BB962C8B-B14F-4D97-AF65-F5344CB8AC3E}">
        <p14:creationId xmlns:p14="http://schemas.microsoft.com/office/powerpoint/2010/main" val="24119087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56</a:t>
            </a:fld>
            <a:endParaRPr lang="en-US">
              <a:solidFill>
                <a:srgbClr val="000000"/>
              </a:solidFill>
            </a:endParaRPr>
          </a:p>
        </p:txBody>
      </p:sp>
    </p:spTree>
    <p:extLst>
      <p:ext uri="{BB962C8B-B14F-4D97-AF65-F5344CB8AC3E}">
        <p14:creationId xmlns:p14="http://schemas.microsoft.com/office/powerpoint/2010/main" val="2336792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57</a:t>
            </a:fld>
            <a:endParaRPr lang="en-US">
              <a:solidFill>
                <a:srgbClr val="000000"/>
              </a:solidFill>
            </a:endParaRPr>
          </a:p>
        </p:txBody>
      </p:sp>
    </p:spTree>
    <p:extLst>
      <p:ext uri="{BB962C8B-B14F-4D97-AF65-F5344CB8AC3E}">
        <p14:creationId xmlns:p14="http://schemas.microsoft.com/office/powerpoint/2010/main" val="24582092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58</a:t>
            </a:fld>
            <a:endParaRPr lang="en-US">
              <a:solidFill>
                <a:srgbClr val="000000"/>
              </a:solidFill>
            </a:endParaRPr>
          </a:p>
        </p:txBody>
      </p:sp>
    </p:spTree>
    <p:extLst>
      <p:ext uri="{BB962C8B-B14F-4D97-AF65-F5344CB8AC3E}">
        <p14:creationId xmlns:p14="http://schemas.microsoft.com/office/powerpoint/2010/main" val="18313464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59</a:t>
            </a:fld>
            <a:endParaRPr lang="en-US">
              <a:solidFill>
                <a:srgbClr val="000000"/>
              </a:solidFill>
            </a:endParaRPr>
          </a:p>
        </p:txBody>
      </p:sp>
    </p:spTree>
    <p:extLst>
      <p:ext uri="{BB962C8B-B14F-4D97-AF65-F5344CB8AC3E}">
        <p14:creationId xmlns:p14="http://schemas.microsoft.com/office/powerpoint/2010/main" val="286677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5752824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60</a:t>
            </a:fld>
            <a:endParaRPr lang="en-US">
              <a:solidFill>
                <a:srgbClr val="000000"/>
              </a:solidFill>
            </a:endParaRPr>
          </a:p>
        </p:txBody>
      </p:sp>
    </p:spTree>
    <p:extLst>
      <p:ext uri="{BB962C8B-B14F-4D97-AF65-F5344CB8AC3E}">
        <p14:creationId xmlns:p14="http://schemas.microsoft.com/office/powerpoint/2010/main" val="5376517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61</a:t>
            </a:fld>
            <a:endParaRPr lang="en-US">
              <a:solidFill>
                <a:srgbClr val="000000"/>
              </a:solidFill>
            </a:endParaRPr>
          </a:p>
        </p:txBody>
      </p:sp>
    </p:spTree>
    <p:extLst>
      <p:ext uri="{BB962C8B-B14F-4D97-AF65-F5344CB8AC3E}">
        <p14:creationId xmlns:p14="http://schemas.microsoft.com/office/powerpoint/2010/main" val="30452529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62</a:t>
            </a:fld>
            <a:endParaRPr lang="en-US">
              <a:solidFill>
                <a:srgbClr val="000000"/>
              </a:solidFill>
            </a:endParaRPr>
          </a:p>
        </p:txBody>
      </p:sp>
    </p:spTree>
    <p:extLst>
      <p:ext uri="{BB962C8B-B14F-4D97-AF65-F5344CB8AC3E}">
        <p14:creationId xmlns:p14="http://schemas.microsoft.com/office/powerpoint/2010/main" val="18982815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63</a:t>
            </a:fld>
            <a:endParaRPr lang="en-US">
              <a:solidFill>
                <a:srgbClr val="000000"/>
              </a:solidFill>
            </a:endParaRPr>
          </a:p>
        </p:txBody>
      </p:sp>
    </p:spTree>
    <p:extLst>
      <p:ext uri="{BB962C8B-B14F-4D97-AF65-F5344CB8AC3E}">
        <p14:creationId xmlns:p14="http://schemas.microsoft.com/office/powerpoint/2010/main" val="41797709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64</a:t>
            </a:fld>
            <a:endParaRPr lang="en-US">
              <a:solidFill>
                <a:srgbClr val="000000"/>
              </a:solidFill>
            </a:endParaRPr>
          </a:p>
        </p:txBody>
      </p:sp>
    </p:spTree>
    <p:extLst>
      <p:ext uri="{BB962C8B-B14F-4D97-AF65-F5344CB8AC3E}">
        <p14:creationId xmlns:p14="http://schemas.microsoft.com/office/powerpoint/2010/main" val="31432702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65</a:t>
            </a:fld>
            <a:endParaRPr lang="en-US">
              <a:solidFill>
                <a:srgbClr val="000000"/>
              </a:solidFill>
            </a:endParaRPr>
          </a:p>
        </p:txBody>
      </p:sp>
    </p:spTree>
    <p:extLst>
      <p:ext uri="{BB962C8B-B14F-4D97-AF65-F5344CB8AC3E}">
        <p14:creationId xmlns:p14="http://schemas.microsoft.com/office/powerpoint/2010/main" val="30033988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66</a:t>
            </a:fld>
            <a:endParaRPr lang="en-US">
              <a:solidFill>
                <a:srgbClr val="000000"/>
              </a:solidFill>
            </a:endParaRPr>
          </a:p>
        </p:txBody>
      </p:sp>
    </p:spTree>
    <p:extLst>
      <p:ext uri="{BB962C8B-B14F-4D97-AF65-F5344CB8AC3E}">
        <p14:creationId xmlns:p14="http://schemas.microsoft.com/office/powerpoint/2010/main" val="8798954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67</a:t>
            </a:fld>
            <a:endParaRPr lang="en-US">
              <a:solidFill>
                <a:srgbClr val="000000"/>
              </a:solidFill>
            </a:endParaRPr>
          </a:p>
        </p:txBody>
      </p:sp>
    </p:spTree>
    <p:extLst>
      <p:ext uri="{BB962C8B-B14F-4D97-AF65-F5344CB8AC3E}">
        <p14:creationId xmlns:p14="http://schemas.microsoft.com/office/powerpoint/2010/main" val="28295406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68</a:t>
            </a:fld>
            <a:endParaRPr lang="en-US">
              <a:solidFill>
                <a:srgbClr val="000000"/>
              </a:solidFill>
            </a:endParaRPr>
          </a:p>
        </p:txBody>
      </p:sp>
    </p:spTree>
    <p:extLst>
      <p:ext uri="{BB962C8B-B14F-4D97-AF65-F5344CB8AC3E}">
        <p14:creationId xmlns:p14="http://schemas.microsoft.com/office/powerpoint/2010/main" val="32742537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69</a:t>
            </a:fld>
            <a:endParaRPr lang="en-US">
              <a:solidFill>
                <a:srgbClr val="000000"/>
              </a:solidFill>
            </a:endParaRPr>
          </a:p>
        </p:txBody>
      </p:sp>
    </p:spTree>
    <p:extLst>
      <p:ext uri="{BB962C8B-B14F-4D97-AF65-F5344CB8AC3E}">
        <p14:creationId xmlns:p14="http://schemas.microsoft.com/office/powerpoint/2010/main" val="404766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4090894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70</a:t>
            </a:fld>
            <a:endParaRPr lang="en-US">
              <a:solidFill>
                <a:srgbClr val="000000"/>
              </a:solidFill>
            </a:endParaRPr>
          </a:p>
        </p:txBody>
      </p:sp>
    </p:spTree>
    <p:extLst>
      <p:ext uri="{BB962C8B-B14F-4D97-AF65-F5344CB8AC3E}">
        <p14:creationId xmlns:p14="http://schemas.microsoft.com/office/powerpoint/2010/main" val="18454906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71</a:t>
            </a:fld>
            <a:endParaRPr lang="en-US">
              <a:solidFill>
                <a:srgbClr val="000000"/>
              </a:solidFill>
            </a:endParaRPr>
          </a:p>
        </p:txBody>
      </p:sp>
    </p:spTree>
    <p:extLst>
      <p:ext uri="{BB962C8B-B14F-4D97-AF65-F5344CB8AC3E}">
        <p14:creationId xmlns:p14="http://schemas.microsoft.com/office/powerpoint/2010/main" val="14170703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72</a:t>
            </a:fld>
            <a:endParaRPr lang="en-US">
              <a:solidFill>
                <a:srgbClr val="000000"/>
              </a:solidFill>
            </a:endParaRPr>
          </a:p>
        </p:txBody>
      </p:sp>
    </p:spTree>
    <p:extLst>
      <p:ext uri="{BB962C8B-B14F-4D97-AF65-F5344CB8AC3E}">
        <p14:creationId xmlns:p14="http://schemas.microsoft.com/office/powerpoint/2010/main" val="2183306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73</a:t>
            </a:fld>
            <a:endParaRPr lang="en-US">
              <a:solidFill>
                <a:srgbClr val="000000"/>
              </a:solidFill>
            </a:endParaRPr>
          </a:p>
        </p:txBody>
      </p:sp>
    </p:spTree>
    <p:extLst>
      <p:ext uri="{BB962C8B-B14F-4D97-AF65-F5344CB8AC3E}">
        <p14:creationId xmlns:p14="http://schemas.microsoft.com/office/powerpoint/2010/main" val="2081982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74</a:t>
            </a:fld>
            <a:endParaRPr lang="en-US">
              <a:solidFill>
                <a:srgbClr val="000000"/>
              </a:solidFill>
            </a:endParaRPr>
          </a:p>
        </p:txBody>
      </p:sp>
    </p:spTree>
    <p:extLst>
      <p:ext uri="{BB962C8B-B14F-4D97-AF65-F5344CB8AC3E}">
        <p14:creationId xmlns:p14="http://schemas.microsoft.com/office/powerpoint/2010/main" val="18149351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75</a:t>
            </a:fld>
            <a:endParaRPr lang="en-US">
              <a:solidFill>
                <a:srgbClr val="000000"/>
              </a:solidFill>
            </a:endParaRPr>
          </a:p>
        </p:txBody>
      </p:sp>
    </p:spTree>
    <p:extLst>
      <p:ext uri="{BB962C8B-B14F-4D97-AF65-F5344CB8AC3E}">
        <p14:creationId xmlns:p14="http://schemas.microsoft.com/office/powerpoint/2010/main" val="32806936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76</a:t>
            </a:fld>
            <a:endParaRPr lang="en-US">
              <a:solidFill>
                <a:srgbClr val="000000"/>
              </a:solidFill>
            </a:endParaRPr>
          </a:p>
        </p:txBody>
      </p:sp>
    </p:spTree>
    <p:extLst>
      <p:ext uri="{BB962C8B-B14F-4D97-AF65-F5344CB8AC3E}">
        <p14:creationId xmlns:p14="http://schemas.microsoft.com/office/powerpoint/2010/main" val="25196743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77</a:t>
            </a:fld>
            <a:endParaRPr lang="en-US">
              <a:solidFill>
                <a:srgbClr val="000000"/>
              </a:solidFill>
            </a:endParaRPr>
          </a:p>
        </p:txBody>
      </p:sp>
    </p:spTree>
    <p:extLst>
      <p:ext uri="{BB962C8B-B14F-4D97-AF65-F5344CB8AC3E}">
        <p14:creationId xmlns:p14="http://schemas.microsoft.com/office/powerpoint/2010/main" val="18170211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78</a:t>
            </a:fld>
            <a:endParaRPr lang="en-US">
              <a:solidFill>
                <a:srgbClr val="000000"/>
              </a:solidFill>
            </a:endParaRPr>
          </a:p>
        </p:txBody>
      </p:sp>
    </p:spTree>
    <p:extLst>
      <p:ext uri="{BB962C8B-B14F-4D97-AF65-F5344CB8AC3E}">
        <p14:creationId xmlns:p14="http://schemas.microsoft.com/office/powerpoint/2010/main" val="38952712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79</a:t>
            </a:fld>
            <a:endParaRPr lang="en-US">
              <a:solidFill>
                <a:srgbClr val="000000"/>
              </a:solidFill>
            </a:endParaRPr>
          </a:p>
        </p:txBody>
      </p:sp>
    </p:spTree>
    <p:extLst>
      <p:ext uri="{BB962C8B-B14F-4D97-AF65-F5344CB8AC3E}">
        <p14:creationId xmlns:p14="http://schemas.microsoft.com/office/powerpoint/2010/main" val="116775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1356694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80</a:t>
            </a:fld>
            <a:endParaRPr lang="en-US">
              <a:solidFill>
                <a:srgbClr val="000000"/>
              </a:solidFill>
            </a:endParaRPr>
          </a:p>
        </p:txBody>
      </p:sp>
    </p:spTree>
    <p:extLst>
      <p:ext uri="{BB962C8B-B14F-4D97-AF65-F5344CB8AC3E}">
        <p14:creationId xmlns:p14="http://schemas.microsoft.com/office/powerpoint/2010/main" val="3224389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81</a:t>
            </a:fld>
            <a:endParaRPr lang="en-US">
              <a:solidFill>
                <a:srgbClr val="000000"/>
              </a:solidFill>
            </a:endParaRPr>
          </a:p>
        </p:txBody>
      </p:sp>
    </p:spTree>
    <p:extLst>
      <p:ext uri="{BB962C8B-B14F-4D97-AF65-F5344CB8AC3E}">
        <p14:creationId xmlns:p14="http://schemas.microsoft.com/office/powerpoint/2010/main" val="24771513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82</a:t>
            </a:fld>
            <a:endParaRPr lang="en-US">
              <a:solidFill>
                <a:srgbClr val="000000"/>
              </a:solidFill>
            </a:endParaRPr>
          </a:p>
        </p:txBody>
      </p:sp>
    </p:spTree>
    <p:extLst>
      <p:ext uri="{BB962C8B-B14F-4D97-AF65-F5344CB8AC3E}">
        <p14:creationId xmlns:p14="http://schemas.microsoft.com/office/powerpoint/2010/main" val="22422399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83</a:t>
            </a:fld>
            <a:endParaRPr lang="en-US">
              <a:solidFill>
                <a:srgbClr val="000000"/>
              </a:solidFill>
            </a:endParaRPr>
          </a:p>
        </p:txBody>
      </p:sp>
    </p:spTree>
    <p:extLst>
      <p:ext uri="{BB962C8B-B14F-4D97-AF65-F5344CB8AC3E}">
        <p14:creationId xmlns:p14="http://schemas.microsoft.com/office/powerpoint/2010/main" val="30927353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84</a:t>
            </a:fld>
            <a:endParaRPr lang="en-US">
              <a:solidFill>
                <a:srgbClr val="000000"/>
              </a:solidFill>
            </a:endParaRPr>
          </a:p>
        </p:txBody>
      </p:sp>
    </p:spTree>
    <p:extLst>
      <p:ext uri="{BB962C8B-B14F-4D97-AF65-F5344CB8AC3E}">
        <p14:creationId xmlns:p14="http://schemas.microsoft.com/office/powerpoint/2010/main" val="19731750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85</a:t>
            </a:fld>
            <a:endParaRPr lang="en-US">
              <a:solidFill>
                <a:srgbClr val="000000"/>
              </a:solidFill>
            </a:endParaRPr>
          </a:p>
        </p:txBody>
      </p:sp>
    </p:spTree>
    <p:extLst>
      <p:ext uri="{BB962C8B-B14F-4D97-AF65-F5344CB8AC3E}">
        <p14:creationId xmlns:p14="http://schemas.microsoft.com/office/powerpoint/2010/main" val="42007219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86</a:t>
            </a:fld>
            <a:endParaRPr lang="en-US">
              <a:solidFill>
                <a:srgbClr val="000000"/>
              </a:solidFill>
            </a:endParaRPr>
          </a:p>
        </p:txBody>
      </p:sp>
    </p:spTree>
    <p:extLst>
      <p:ext uri="{BB962C8B-B14F-4D97-AF65-F5344CB8AC3E}">
        <p14:creationId xmlns:p14="http://schemas.microsoft.com/office/powerpoint/2010/main" val="34042491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87</a:t>
            </a:fld>
            <a:endParaRPr lang="en-US">
              <a:solidFill>
                <a:srgbClr val="000000"/>
              </a:solidFill>
            </a:endParaRPr>
          </a:p>
        </p:txBody>
      </p:sp>
    </p:spTree>
    <p:extLst>
      <p:ext uri="{BB962C8B-B14F-4D97-AF65-F5344CB8AC3E}">
        <p14:creationId xmlns:p14="http://schemas.microsoft.com/office/powerpoint/2010/main" val="12123568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88</a:t>
            </a:fld>
            <a:endParaRPr lang="en-US">
              <a:solidFill>
                <a:srgbClr val="000000"/>
              </a:solidFill>
            </a:endParaRPr>
          </a:p>
        </p:txBody>
      </p:sp>
    </p:spTree>
    <p:extLst>
      <p:ext uri="{BB962C8B-B14F-4D97-AF65-F5344CB8AC3E}">
        <p14:creationId xmlns:p14="http://schemas.microsoft.com/office/powerpoint/2010/main" val="16161517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89</a:t>
            </a:fld>
            <a:endParaRPr lang="en-US">
              <a:solidFill>
                <a:srgbClr val="000000"/>
              </a:solidFill>
            </a:endParaRPr>
          </a:p>
        </p:txBody>
      </p:sp>
    </p:spTree>
    <p:extLst>
      <p:ext uri="{BB962C8B-B14F-4D97-AF65-F5344CB8AC3E}">
        <p14:creationId xmlns:p14="http://schemas.microsoft.com/office/powerpoint/2010/main" val="103331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34564156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90</a:t>
            </a:fld>
            <a:endParaRPr lang="en-US">
              <a:solidFill>
                <a:srgbClr val="000000"/>
              </a:solidFill>
            </a:endParaRPr>
          </a:p>
        </p:txBody>
      </p:sp>
    </p:spTree>
    <p:extLst>
      <p:ext uri="{BB962C8B-B14F-4D97-AF65-F5344CB8AC3E}">
        <p14:creationId xmlns:p14="http://schemas.microsoft.com/office/powerpoint/2010/main" val="39105262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91</a:t>
            </a:fld>
            <a:endParaRPr lang="en-US">
              <a:solidFill>
                <a:srgbClr val="000000"/>
              </a:solidFill>
            </a:endParaRPr>
          </a:p>
        </p:txBody>
      </p:sp>
    </p:spTree>
    <p:extLst>
      <p:ext uri="{BB962C8B-B14F-4D97-AF65-F5344CB8AC3E}">
        <p14:creationId xmlns:p14="http://schemas.microsoft.com/office/powerpoint/2010/main" val="2770048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92</a:t>
            </a:fld>
            <a:endParaRPr lang="en-US">
              <a:solidFill>
                <a:srgbClr val="000000"/>
              </a:solidFill>
            </a:endParaRPr>
          </a:p>
        </p:txBody>
      </p:sp>
    </p:spTree>
    <p:extLst>
      <p:ext uri="{BB962C8B-B14F-4D97-AF65-F5344CB8AC3E}">
        <p14:creationId xmlns:p14="http://schemas.microsoft.com/office/powerpoint/2010/main" val="27708994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93</a:t>
            </a:fld>
            <a:endParaRPr lang="en-US">
              <a:solidFill>
                <a:srgbClr val="000000"/>
              </a:solidFill>
            </a:endParaRPr>
          </a:p>
        </p:txBody>
      </p:sp>
    </p:spTree>
    <p:extLst>
      <p:ext uri="{BB962C8B-B14F-4D97-AF65-F5344CB8AC3E}">
        <p14:creationId xmlns:p14="http://schemas.microsoft.com/office/powerpoint/2010/main" val="4093118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94</a:t>
            </a:fld>
            <a:endParaRPr lang="en-US">
              <a:solidFill>
                <a:srgbClr val="000000"/>
              </a:solidFill>
            </a:endParaRPr>
          </a:p>
        </p:txBody>
      </p:sp>
    </p:spTree>
    <p:extLst>
      <p:ext uri="{BB962C8B-B14F-4D97-AF65-F5344CB8AC3E}">
        <p14:creationId xmlns:p14="http://schemas.microsoft.com/office/powerpoint/2010/main" val="30926572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95</a:t>
            </a:fld>
            <a:endParaRPr lang="en-US">
              <a:solidFill>
                <a:srgbClr val="000000"/>
              </a:solidFill>
            </a:endParaRPr>
          </a:p>
        </p:txBody>
      </p:sp>
    </p:spTree>
    <p:extLst>
      <p:ext uri="{BB962C8B-B14F-4D97-AF65-F5344CB8AC3E}">
        <p14:creationId xmlns:p14="http://schemas.microsoft.com/office/powerpoint/2010/main" val="28986564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96</a:t>
            </a:fld>
            <a:endParaRPr lang="en-US">
              <a:solidFill>
                <a:srgbClr val="000000"/>
              </a:solidFill>
            </a:endParaRPr>
          </a:p>
        </p:txBody>
      </p:sp>
    </p:spTree>
    <p:extLst>
      <p:ext uri="{BB962C8B-B14F-4D97-AF65-F5344CB8AC3E}">
        <p14:creationId xmlns:p14="http://schemas.microsoft.com/office/powerpoint/2010/main" val="4908503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97</a:t>
            </a:fld>
            <a:endParaRPr lang="en-US">
              <a:solidFill>
                <a:srgbClr val="000000"/>
              </a:solidFill>
            </a:endParaRPr>
          </a:p>
        </p:txBody>
      </p:sp>
    </p:spTree>
    <p:extLst>
      <p:ext uri="{BB962C8B-B14F-4D97-AF65-F5344CB8AC3E}">
        <p14:creationId xmlns:p14="http://schemas.microsoft.com/office/powerpoint/2010/main" val="623514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98</a:t>
            </a:fld>
            <a:endParaRPr lang="en-US">
              <a:solidFill>
                <a:srgbClr val="000000"/>
              </a:solidFill>
            </a:endParaRPr>
          </a:p>
        </p:txBody>
      </p:sp>
    </p:spTree>
    <p:extLst>
      <p:ext uri="{BB962C8B-B14F-4D97-AF65-F5344CB8AC3E}">
        <p14:creationId xmlns:p14="http://schemas.microsoft.com/office/powerpoint/2010/main" val="5157807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99</a:t>
            </a:fld>
            <a:endParaRPr lang="en-US">
              <a:solidFill>
                <a:srgbClr val="000000"/>
              </a:solidFill>
            </a:endParaRPr>
          </a:p>
        </p:txBody>
      </p:sp>
    </p:spTree>
    <p:extLst>
      <p:ext uri="{BB962C8B-B14F-4D97-AF65-F5344CB8AC3E}">
        <p14:creationId xmlns:p14="http://schemas.microsoft.com/office/powerpoint/2010/main" val="586767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1385" y="5715001"/>
            <a:ext cx="9144000" cy="1161010"/>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31"/>
          <p:cNvSpPr>
            <a:spLocks noChangeShapeType="1"/>
          </p:cNvSpPr>
          <p:nvPr userDrawn="1"/>
        </p:nvSpPr>
        <p:spPr bwMode="auto">
          <a:xfrm>
            <a:off x="0" y="5562600"/>
            <a:ext cx="9144000" cy="0"/>
          </a:xfrm>
          <a:prstGeom prst="line">
            <a:avLst/>
          </a:prstGeom>
          <a:noFill/>
          <a:ln w="9525">
            <a:solidFill>
              <a:srgbClr val="B2B2B2"/>
            </a:solidFill>
            <a:round/>
            <a:headEnd/>
            <a:tailEnd/>
          </a:ln>
          <a:effectLst/>
        </p:spPr>
        <p:txBody>
          <a:bodyPr/>
          <a:lstStyle/>
          <a:p>
            <a:pPr>
              <a:defRPr/>
            </a:pPr>
            <a:endParaRPr lang="en-US"/>
          </a:p>
        </p:txBody>
      </p:sp>
      <p:sp>
        <p:nvSpPr>
          <p:cNvPr id="8" name="Rectangle 9"/>
          <p:cNvSpPr>
            <a:spLocks noGrp="1" noChangeArrowheads="1"/>
          </p:cNvSpPr>
          <p:nvPr>
            <p:ph type="dt" sz="half" idx="10"/>
          </p:nvPr>
        </p:nvSpPr>
        <p:spPr/>
        <p:txBody>
          <a:bodyPr/>
          <a:lstStyle>
            <a:lvl1pPr>
              <a:defRPr>
                <a:solidFill>
                  <a:schemeClr val="bg1"/>
                </a:solidFill>
              </a:defRPr>
            </a:lvl1pPr>
          </a:lstStyle>
          <a:p>
            <a:pPr>
              <a:defRPr/>
            </a:pPr>
            <a:endParaRPr lang="en-US" dirty="0"/>
          </a:p>
        </p:txBody>
      </p:sp>
      <p:sp>
        <p:nvSpPr>
          <p:cNvPr id="9" name="Rectangle 10"/>
          <p:cNvSpPr>
            <a:spLocks noGrp="1" noChangeArrowheads="1"/>
          </p:cNvSpPr>
          <p:nvPr>
            <p:ph type="ftr" sz="quarter" idx="11"/>
          </p:nvPr>
        </p:nvSpPr>
        <p:spPr/>
        <p:txBody>
          <a:bodyPr/>
          <a:lstStyle>
            <a:lvl1pPr>
              <a:defRPr dirty="0">
                <a:solidFill>
                  <a:schemeClr val="bg1"/>
                </a:solidFill>
              </a:defRPr>
            </a:lvl1pPr>
          </a:lstStyle>
          <a:p>
            <a:pPr>
              <a:defRPr/>
            </a:pPr>
            <a:endParaRPr lang="en-US" dirty="0"/>
          </a:p>
        </p:txBody>
      </p:sp>
      <p:sp>
        <p:nvSpPr>
          <p:cNvPr id="10" name="Rectangle 11"/>
          <p:cNvSpPr>
            <a:spLocks noGrp="1" noChangeArrowheads="1"/>
          </p:cNvSpPr>
          <p:nvPr>
            <p:ph type="sldNum" sz="quarter" idx="12"/>
          </p:nvPr>
        </p:nvSpPr>
        <p:spPr>
          <a:xfrm>
            <a:off x="6553200" y="6245225"/>
            <a:ext cx="2133600" cy="476250"/>
          </a:xfrm>
        </p:spPr>
        <p:txBody>
          <a:bodyPr/>
          <a:lstStyle>
            <a:lvl1pPr>
              <a:defRPr>
                <a:solidFill>
                  <a:schemeClr val="bg1"/>
                </a:solidFill>
              </a:defRPr>
            </a:lvl1pPr>
          </a:lstStyle>
          <a:p>
            <a:pPr>
              <a:defRPr/>
            </a:pPr>
            <a:fld id="{C769427D-8F79-4C6F-87D3-EBD21E8A50DF}" type="slidenum">
              <a:rPr lang="en-US" smtClean="0"/>
              <a:pPr>
                <a:defRPr/>
              </a:pPr>
              <a:t>‹#›</a:t>
            </a:fld>
            <a:endParaRPr lang="en-US" dirty="0"/>
          </a:p>
        </p:txBody>
      </p:sp>
      <p:sp>
        <p:nvSpPr>
          <p:cNvPr id="18" name="Rectangle 17"/>
          <p:cNvSpPr/>
          <p:nvPr userDrawn="1"/>
        </p:nvSpPr>
        <p:spPr>
          <a:xfrm>
            <a:off x="0" y="5372459"/>
            <a:ext cx="9144000" cy="266342"/>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029181"/>
            <a:ext cx="1152451" cy="1147877"/>
          </a:xfrm>
          <a:prstGeom prst="rect">
            <a:avLst/>
          </a:prstGeom>
        </p:spPr>
      </p:pic>
      <p:sp>
        <p:nvSpPr>
          <p:cNvPr id="19" name="Title 18"/>
          <p:cNvSpPr>
            <a:spLocks noGrp="1"/>
          </p:cNvSpPr>
          <p:nvPr>
            <p:ph type="ctrTitle"/>
          </p:nvPr>
        </p:nvSpPr>
        <p:spPr>
          <a:xfrm>
            <a:off x="1141615" y="1508529"/>
            <a:ext cx="6858000" cy="2387600"/>
          </a:xfrm>
        </p:spPr>
        <p:txBody>
          <a:bodyPr anchor="b"/>
          <a:lstStyle>
            <a:lvl1pPr algn="ctr">
              <a:defRPr sz="6000"/>
            </a:lvl1pPr>
          </a:lstStyle>
          <a:p>
            <a:r>
              <a:rPr lang="en-US"/>
              <a:t>Click to edit Master title style</a:t>
            </a:r>
          </a:p>
        </p:txBody>
      </p:sp>
      <p:sp>
        <p:nvSpPr>
          <p:cNvPr id="22" name="Rectangle 21"/>
          <p:cNvSpPr/>
          <p:nvPr userDrawn="1"/>
        </p:nvSpPr>
        <p:spPr>
          <a:xfrm>
            <a:off x="0" y="-19397"/>
            <a:ext cx="9144000" cy="1165572"/>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1226524"/>
            <a:ext cx="9144000" cy="95863"/>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xfrm>
            <a:off x="7010400" y="6477000"/>
            <a:ext cx="2133600" cy="476250"/>
          </a:xfrm>
        </p:spPr>
        <p:txBody>
          <a:bodyPr/>
          <a:lstStyle>
            <a:lvl1pPr>
              <a:defRPr smtClean="0"/>
            </a:lvl1pPr>
          </a:lstStyle>
          <a:p>
            <a:pPr>
              <a:defRPr/>
            </a:pPr>
            <a:fld id="{639E97B8-4532-408E-A5F7-ACF05B64D3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6039845-206E-4D43-9E5F-DD43C064786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295400"/>
            <a:ext cx="3008313" cy="4830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B81FF7B5-9D7B-436A-A6D4-49B4434E5AC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A6CBEDA-3B93-4B7E-AD18-2612E61E132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Rectangle 5"/>
          <p:cNvSpPr>
            <a:spLocks noGrp="1" noChangeArrowheads="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717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7177"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cs typeface="Arial" charset="0"/>
              </a:defRPr>
            </a:lvl1pPr>
          </a:lstStyle>
          <a:p>
            <a:pPr>
              <a:defRPr/>
            </a:pPr>
            <a:fld id="{0503D5C5-EF64-4F77-BCD6-10AECA57BA2E}" type="slidenum">
              <a:rPr lang="en-US"/>
              <a:pPr>
                <a:defRPr/>
              </a:pPr>
              <a:t>‹#›</a:t>
            </a:fld>
            <a:endParaRPr lang="en-US" dirty="0"/>
          </a:p>
        </p:txBody>
      </p:sp>
      <p:sp>
        <p:nvSpPr>
          <p:cNvPr id="7179" name="Line 11"/>
          <p:cNvSpPr>
            <a:spLocks noChangeShapeType="1"/>
          </p:cNvSpPr>
          <p:nvPr/>
        </p:nvSpPr>
        <p:spPr bwMode="auto">
          <a:xfrm>
            <a:off x="1066800" y="6324600"/>
            <a:ext cx="6705600" cy="0"/>
          </a:xfrm>
          <a:prstGeom prst="line">
            <a:avLst/>
          </a:prstGeom>
          <a:noFill/>
          <a:ln w="28575">
            <a:solidFill>
              <a:srgbClr val="3E0000"/>
            </a:solidFill>
            <a:round/>
            <a:headEnd/>
            <a:tailEnd/>
          </a:ln>
          <a:effectLst/>
        </p:spPr>
        <p:txBody>
          <a:bodyPr/>
          <a:lstStyle/>
          <a:p>
            <a:pPr>
              <a:defRPr/>
            </a:pPr>
            <a:endParaRPr lang="en-US"/>
          </a:p>
        </p:txBody>
      </p:sp>
      <p:pic>
        <p:nvPicPr>
          <p:cNvPr id="1036" name="Picture 14" descr="Name and Title"/>
          <p:cNvPicPr>
            <a:picLocks noChangeAspect="1" noChangeArrowheads="1"/>
          </p:cNvPicPr>
          <p:nvPr/>
        </p:nvPicPr>
        <p:blipFill>
          <a:blip r:embed="rId7" cstate="print">
            <a:clrChange>
              <a:clrFrom>
                <a:srgbClr val="FFFFFF"/>
              </a:clrFrom>
              <a:clrTo>
                <a:srgbClr val="FFFFFF">
                  <a:alpha val="0"/>
                </a:srgbClr>
              </a:clrTo>
            </a:clrChange>
          </a:blip>
          <a:srcRect t="44980"/>
          <a:stretch>
            <a:fillRect/>
          </a:stretch>
        </p:blipFill>
        <p:spPr bwMode="auto">
          <a:xfrm>
            <a:off x="5181600" y="6354763"/>
            <a:ext cx="2590800" cy="503237"/>
          </a:xfrm>
          <a:prstGeom prst="rect">
            <a:avLst/>
          </a:prstGeom>
          <a:noFill/>
          <a:ln w="9525">
            <a:noFill/>
            <a:miter lim="800000"/>
            <a:headEnd/>
            <a:tailEnd/>
          </a:ln>
        </p:spPr>
      </p:pic>
      <p:sp>
        <p:nvSpPr>
          <p:cNvPr id="14" name="Rectangle 13"/>
          <p:cNvSpPr/>
          <p:nvPr userDrawn="1"/>
        </p:nvSpPr>
        <p:spPr>
          <a:xfrm>
            <a:off x="0" y="-19397"/>
            <a:ext cx="9144000" cy="1165572"/>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1226524"/>
            <a:ext cx="9144000" cy="95863"/>
          </a:xfrm>
          <a:prstGeom prst="rect">
            <a:avLst/>
          </a:prstGeom>
          <a:solidFill>
            <a:srgbClr val="5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24216" y="5857070"/>
            <a:ext cx="938784" cy="935059"/>
          </a:xfrm>
          <a:prstGeom prst="rect">
            <a:avLst/>
          </a:prstGeom>
        </p:spPr>
      </p:pic>
    </p:spTree>
  </p:cSld>
  <p:clrMap bg1="lt1" tx1="dk1" bg2="lt2" tx2="dk2" accent1="accent1" accent2="accent2" accent3="accent3" accent4="accent4" accent5="accent5" accent6="accent6" hlink="hlink" folHlink="folHlink"/>
  <p:sldLayoutIdLst>
    <p:sldLayoutId id="2147484018" r:id="rId1"/>
    <p:sldLayoutId id="2147484019" r:id="rId2"/>
    <p:sldLayoutId id="2147483968" r:id="rId3"/>
    <p:sldLayoutId id="2147483964" r:id="rId4"/>
    <p:sldLayoutId id="2147483963" r:id="rId5"/>
  </p:sldLayoutIdLst>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Tahoma" pitchFamily="34" charset="0"/>
          <a:cs typeface="Arial" charset="0"/>
        </a:defRPr>
      </a:lvl2pPr>
      <a:lvl3pPr algn="ctr" rtl="0" eaLnBrk="0" fontAlgn="base" hangingPunct="0">
        <a:spcBef>
          <a:spcPct val="0"/>
        </a:spcBef>
        <a:spcAft>
          <a:spcPct val="0"/>
        </a:spcAft>
        <a:defRPr sz="3600">
          <a:solidFill>
            <a:schemeClr val="bg1"/>
          </a:solidFill>
          <a:latin typeface="Tahoma" pitchFamily="34" charset="0"/>
          <a:cs typeface="Arial" charset="0"/>
        </a:defRPr>
      </a:lvl3pPr>
      <a:lvl4pPr algn="ctr" rtl="0" eaLnBrk="0" fontAlgn="base" hangingPunct="0">
        <a:spcBef>
          <a:spcPct val="0"/>
        </a:spcBef>
        <a:spcAft>
          <a:spcPct val="0"/>
        </a:spcAft>
        <a:defRPr sz="3600">
          <a:solidFill>
            <a:schemeClr val="bg1"/>
          </a:solidFill>
          <a:latin typeface="Tahoma" pitchFamily="34" charset="0"/>
          <a:cs typeface="Arial" charset="0"/>
        </a:defRPr>
      </a:lvl4pPr>
      <a:lvl5pPr algn="ctr" rtl="0" eaLnBrk="0" fontAlgn="base" hangingPunct="0">
        <a:spcBef>
          <a:spcPct val="0"/>
        </a:spcBef>
        <a:spcAft>
          <a:spcPct val="0"/>
        </a:spcAft>
        <a:defRPr sz="3600">
          <a:solidFill>
            <a:schemeClr val="bg1"/>
          </a:solidFill>
          <a:latin typeface="Tahoma" pitchFamily="34" charset="0"/>
          <a:cs typeface="Arial" charset="0"/>
        </a:defRPr>
      </a:lvl5pPr>
      <a:lvl6pPr marL="457200" algn="ctr" rtl="0" eaLnBrk="1" fontAlgn="base" hangingPunct="1">
        <a:spcBef>
          <a:spcPct val="0"/>
        </a:spcBef>
        <a:spcAft>
          <a:spcPct val="0"/>
        </a:spcAft>
        <a:defRPr sz="3600">
          <a:solidFill>
            <a:schemeClr val="bg1"/>
          </a:solidFill>
          <a:latin typeface="Tahoma" pitchFamily="34" charset="0"/>
          <a:cs typeface="Arial" charset="0"/>
        </a:defRPr>
      </a:lvl6pPr>
      <a:lvl7pPr marL="914400" algn="ctr" rtl="0" eaLnBrk="1" fontAlgn="base" hangingPunct="1">
        <a:spcBef>
          <a:spcPct val="0"/>
        </a:spcBef>
        <a:spcAft>
          <a:spcPct val="0"/>
        </a:spcAft>
        <a:defRPr sz="3600">
          <a:solidFill>
            <a:schemeClr val="bg1"/>
          </a:solidFill>
          <a:latin typeface="Tahoma" pitchFamily="34" charset="0"/>
          <a:cs typeface="Arial" charset="0"/>
        </a:defRPr>
      </a:lvl7pPr>
      <a:lvl8pPr marL="1371600" algn="ctr" rtl="0" eaLnBrk="1" fontAlgn="base" hangingPunct="1">
        <a:spcBef>
          <a:spcPct val="0"/>
        </a:spcBef>
        <a:spcAft>
          <a:spcPct val="0"/>
        </a:spcAft>
        <a:defRPr sz="3600">
          <a:solidFill>
            <a:schemeClr val="bg1"/>
          </a:solidFill>
          <a:latin typeface="Tahoma" pitchFamily="34" charset="0"/>
          <a:cs typeface="Arial" charset="0"/>
        </a:defRPr>
      </a:lvl8pPr>
      <a:lvl9pPr marL="1828800" algn="ctr" rtl="0" eaLnBrk="1" fontAlgn="base" hangingPunct="1">
        <a:spcBef>
          <a:spcPct val="0"/>
        </a:spcBef>
        <a:spcAft>
          <a:spcPct val="0"/>
        </a:spcAft>
        <a:defRPr sz="3600">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hyperlink" Target="mailto:rolshak@tamus.edu" TargetMode="External"/><Relationship Id="rId2" Type="http://schemas.openxmlformats.org/officeDocument/2006/relationships/notesSlide" Target="../notesSlides/notesSlide20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02.xml.rels><?xml version="1.0" encoding="UTF-8" standalone="yes"?>
<Relationships xmlns="http://schemas.openxmlformats.org/package/2006/relationships"><Relationship Id="rId3" Type="http://schemas.openxmlformats.org/officeDocument/2006/relationships/hyperlink" Target="https://www.surveymonkey.com/r/TAMUSJuly19" TargetMode="External"/><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time.com/5545745/gayle-king-r-kelly-cbs-interview/"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1600" y="3504646"/>
            <a:ext cx="6248400" cy="1631216"/>
          </a:xfrm>
          <a:prstGeom prst="rect">
            <a:avLst/>
          </a:prstGeom>
        </p:spPr>
        <p:txBody>
          <a:bodyPr wrap="square">
            <a:spAutoFit/>
          </a:bodyPr>
          <a:lstStyle/>
          <a:p>
            <a:pPr marL="0" lvl="2" algn="ctr" fontAlgn="base">
              <a:lnSpc>
                <a:spcPct val="150000"/>
              </a:lnSpc>
              <a:spcBef>
                <a:spcPts val="600"/>
              </a:spcBef>
              <a:spcAft>
                <a:spcPct val="0"/>
              </a:spcAft>
              <a:defRPr/>
            </a:pPr>
            <a:r>
              <a:rPr lang="en-US" sz="2000" dirty="0">
                <a:solidFill>
                  <a:schemeClr val="tx1">
                    <a:lumMod val="75000"/>
                    <a:lumOff val="25000"/>
                  </a:schemeClr>
                </a:solidFill>
              </a:rPr>
              <a:t>System Ethics and Compliance Office</a:t>
            </a:r>
          </a:p>
          <a:p>
            <a:pPr marL="0" lvl="2" algn="ctr" fontAlgn="base">
              <a:lnSpc>
                <a:spcPct val="150000"/>
              </a:lnSpc>
              <a:spcBef>
                <a:spcPts val="600"/>
              </a:spcBef>
              <a:spcAft>
                <a:spcPct val="0"/>
              </a:spcAft>
              <a:defRPr/>
            </a:pPr>
            <a:r>
              <a:rPr lang="en-US" sz="2000" dirty="0">
                <a:solidFill>
                  <a:schemeClr val="tx1">
                    <a:lumMod val="75000"/>
                    <a:lumOff val="25000"/>
                  </a:schemeClr>
                </a:solidFill>
              </a:rPr>
              <a:t>January 2021</a:t>
            </a:r>
          </a:p>
          <a:p>
            <a:pPr marL="0" lvl="2" algn="ctr" fontAlgn="base">
              <a:lnSpc>
                <a:spcPct val="150000"/>
              </a:lnSpc>
              <a:spcBef>
                <a:spcPts val="600"/>
              </a:spcBef>
              <a:spcAft>
                <a:spcPct val="0"/>
              </a:spcAft>
              <a:defRPr/>
            </a:pPr>
            <a:r>
              <a:rPr lang="en-US" sz="2000" dirty="0">
                <a:solidFill>
                  <a:schemeClr val="tx1">
                    <a:lumMod val="75000"/>
                    <a:lumOff val="25000"/>
                  </a:schemeClr>
                </a:solidFill>
              </a:rPr>
              <a:t>Presented via </a:t>
            </a:r>
            <a:r>
              <a:rPr lang="en-US" sz="2000" dirty="0" err="1">
                <a:solidFill>
                  <a:schemeClr val="tx1">
                    <a:lumMod val="75000"/>
                    <a:lumOff val="25000"/>
                  </a:schemeClr>
                </a:solidFill>
              </a:rPr>
              <a:t>Webex</a:t>
            </a:r>
            <a:endParaRPr lang="en-US" sz="2000" dirty="0">
              <a:solidFill>
                <a:schemeClr val="tx1">
                  <a:lumMod val="75000"/>
                  <a:lumOff val="25000"/>
                </a:schemeClr>
              </a:solidFill>
            </a:endParaRPr>
          </a:p>
        </p:txBody>
      </p:sp>
      <p:sp>
        <p:nvSpPr>
          <p:cNvPr id="9227" name="Text Box 11"/>
          <p:cNvSpPr txBox="1">
            <a:spLocks noChangeArrowheads="1"/>
          </p:cNvSpPr>
          <p:nvPr/>
        </p:nvSpPr>
        <p:spPr bwMode="auto">
          <a:xfrm>
            <a:off x="990600" y="1295400"/>
            <a:ext cx="7162800" cy="2677656"/>
          </a:xfrm>
          <a:prstGeom prst="rect">
            <a:avLst/>
          </a:prstGeom>
          <a:noFill/>
          <a:ln w="9525">
            <a:noFill/>
            <a:miter lim="800000"/>
            <a:headEnd/>
            <a:tailEnd/>
          </a:ln>
          <a:effectLst/>
        </p:spPr>
        <p:txBody>
          <a:bodyPr anchor="ctr">
            <a:spAutoFit/>
          </a:bodyPr>
          <a:lstStyle/>
          <a:p>
            <a:pPr algn="ctr" fontAlgn="base">
              <a:spcBef>
                <a:spcPct val="50000"/>
              </a:spcBef>
              <a:spcAft>
                <a:spcPct val="0"/>
              </a:spcAft>
              <a:defRPr/>
            </a:pPr>
            <a:r>
              <a:rPr lang="en-US" sz="2400" b="1" dirty="0">
                <a:solidFill>
                  <a:srgbClr val="808080">
                    <a:lumMod val="50000"/>
                  </a:srgbClr>
                </a:solidFill>
                <a:effectLst>
                  <a:outerShdw blurRad="38100" dist="38100" dir="2700000" algn="tl">
                    <a:srgbClr val="C0C0C0"/>
                  </a:outerShdw>
                </a:effectLst>
                <a:latin typeface="Verdana" pitchFamily="34" charset="0"/>
              </a:rPr>
              <a:t>The Texas A&amp;M University System</a:t>
            </a:r>
          </a:p>
          <a:p>
            <a:pPr algn="ctr" fontAlgn="base">
              <a:spcBef>
                <a:spcPct val="50000"/>
              </a:spcBef>
              <a:spcAft>
                <a:spcPct val="0"/>
              </a:spcAft>
              <a:defRPr/>
            </a:pPr>
            <a:r>
              <a:rPr lang="en-US" sz="3200" b="1" dirty="0">
                <a:solidFill>
                  <a:srgbClr val="808080">
                    <a:lumMod val="50000"/>
                  </a:srgbClr>
                </a:solidFill>
                <a:effectLst>
                  <a:outerShdw blurRad="38100" dist="38100" dir="2700000" algn="tl">
                    <a:srgbClr val="C0C0C0"/>
                  </a:outerShdw>
                </a:effectLst>
                <a:latin typeface="Verdana" pitchFamily="34" charset="0"/>
              </a:rPr>
              <a:t>Introductory Civil Rights </a:t>
            </a:r>
          </a:p>
          <a:p>
            <a:pPr algn="ctr" fontAlgn="base">
              <a:spcBef>
                <a:spcPct val="50000"/>
              </a:spcBef>
              <a:spcAft>
                <a:spcPct val="0"/>
              </a:spcAft>
              <a:defRPr/>
            </a:pPr>
            <a:r>
              <a:rPr lang="en-US" sz="3200" b="1" dirty="0">
                <a:solidFill>
                  <a:srgbClr val="808080">
                    <a:lumMod val="50000"/>
                  </a:srgbClr>
                </a:solidFill>
                <a:effectLst>
                  <a:outerShdw blurRad="38100" dist="38100" dir="2700000" algn="tl">
                    <a:srgbClr val="C0C0C0"/>
                  </a:outerShdw>
                </a:effectLst>
                <a:latin typeface="Verdana" pitchFamily="34" charset="0"/>
              </a:rPr>
              <a:t>Investigator Training</a:t>
            </a:r>
          </a:p>
          <a:p>
            <a:pPr algn="ctr" fontAlgn="base">
              <a:spcBef>
                <a:spcPct val="50000"/>
              </a:spcBef>
              <a:spcAft>
                <a:spcPct val="0"/>
              </a:spcAft>
              <a:defRPr/>
            </a:pPr>
            <a:endParaRPr lang="en-US" sz="3200" b="1" dirty="0">
              <a:solidFill>
                <a:srgbClr val="808080">
                  <a:lumMod val="50000"/>
                </a:srgbClr>
              </a:solidFill>
              <a:effectLst>
                <a:outerShdw blurRad="38100" dist="38100" dir="2700000" algn="tl">
                  <a:srgbClr val="C0C0C0"/>
                </a:outerShdw>
              </a:effectLst>
              <a:latin typeface="Verdana" pitchFamily="34" charset="0"/>
            </a:endParaRPr>
          </a:p>
        </p:txBody>
      </p:sp>
      <p:cxnSp>
        <p:nvCxnSpPr>
          <p:cNvPr id="18" name="Straight Connector 17"/>
          <p:cNvCxnSpPr/>
          <p:nvPr/>
        </p:nvCxnSpPr>
        <p:spPr>
          <a:xfrm>
            <a:off x="1371600" y="3352800"/>
            <a:ext cx="6705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Introduction (materials)</a:t>
            </a:r>
          </a:p>
          <a:p>
            <a:pPr lvl="1">
              <a:buFont typeface="Wingdings" panose="05000000000000000000" pitchFamily="2" charset="2"/>
              <a:buChar char="Ø"/>
            </a:pPr>
            <a:r>
              <a:rPr lang="en-US" sz="2400" dirty="0"/>
              <a:t>This material is intended solely for this training environment, and cannot be used for commercial purposes; if you need presentation resources please contact SECO</a:t>
            </a:r>
          </a:p>
          <a:p>
            <a:pPr lvl="1">
              <a:buFont typeface="Wingdings" panose="05000000000000000000" pitchFamily="2" charset="2"/>
              <a:buChar char="Ø"/>
            </a:pPr>
            <a:endParaRPr lang="en-US" sz="2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10</a:t>
            </a:fld>
            <a:endParaRPr lang="en-US"/>
          </a:p>
        </p:txBody>
      </p:sp>
    </p:spTree>
    <p:extLst>
      <p:ext uri="{BB962C8B-B14F-4D97-AF65-F5344CB8AC3E}">
        <p14:creationId xmlns:p14="http://schemas.microsoft.com/office/powerpoint/2010/main" val="11342439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Impasse – At some point during the interview you may come across a roadblock or impasse where the interviewee chooses not to proceed. The following concepts can be used to overcome such situations: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Consider scheduling a follow up interview to give them time to decide whether or not to cooperate</a:t>
            </a:r>
          </a:p>
          <a:p>
            <a:pPr lvl="0" eaLnBrk="1" fontAlgn="auto" hangingPunct="1">
              <a:spcBef>
                <a:spcPts val="0"/>
              </a:spcBef>
              <a:spcAft>
                <a:spcPts val="0"/>
              </a:spcAft>
              <a:buFontTx/>
              <a:buChar char="-"/>
            </a:pPr>
            <a:endParaRPr lang="en-US" sz="18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Consider whether the presence of the second investigator (or you) may be discouraging the free flow of information</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100</a:t>
            </a:fld>
            <a:endParaRPr lang="en-US"/>
          </a:p>
        </p:txBody>
      </p:sp>
    </p:spTree>
    <p:extLst>
      <p:ext uri="{BB962C8B-B14F-4D97-AF65-F5344CB8AC3E}">
        <p14:creationId xmlns:p14="http://schemas.microsoft.com/office/powerpoint/2010/main" val="21751551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lvl="0" eaLnBrk="1" fontAlgn="auto" hangingPunct="1">
              <a:spcBef>
                <a:spcPts val="0"/>
              </a:spcBef>
              <a:spcAft>
                <a:spcPts val="0"/>
              </a:spcAft>
              <a:buFontTx/>
              <a:buChar char="-"/>
            </a:pPr>
            <a:r>
              <a:rPr lang="en-US" sz="2000" kern="1200" dirty="0">
                <a:solidFill>
                  <a:prstClr val="black"/>
                </a:solidFill>
                <a:ea typeface="Verdana" panose="020B0604030504040204" pitchFamily="34" charset="0"/>
              </a:rPr>
              <a:t>Prior to concluding the initial interview, the subject should be asked for a list of relevant witnesses/documentation for consideration</a:t>
            </a:r>
          </a:p>
          <a:p>
            <a:pPr lvl="0" eaLnBrk="1" fontAlgn="auto" hangingPunct="1">
              <a:spcBef>
                <a:spcPts val="0"/>
              </a:spcBef>
              <a:spcAft>
                <a:spcPts val="0"/>
              </a:spcAft>
              <a:buFontTx/>
              <a:buChar char="-"/>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2000" kern="1200" dirty="0">
                <a:solidFill>
                  <a:prstClr val="black"/>
                </a:solidFill>
                <a:ea typeface="Verdana" panose="020B0604030504040204" pitchFamily="34" charset="0"/>
              </a:rPr>
              <a:t>Advise how the interviewee can contact you if they have further information to share</a:t>
            </a:r>
          </a:p>
          <a:p>
            <a:pPr lvl="0" eaLnBrk="1" fontAlgn="auto" hangingPunct="1">
              <a:spcBef>
                <a:spcPts val="0"/>
              </a:spcBef>
              <a:spcAft>
                <a:spcPts val="0"/>
              </a:spcAft>
              <a:buFontTx/>
              <a:buChar char="-"/>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2000" kern="1200" dirty="0">
                <a:solidFill>
                  <a:prstClr val="black"/>
                </a:solidFill>
                <a:ea typeface="Verdana" panose="020B0604030504040204" pitchFamily="34" charset="0"/>
              </a:rPr>
              <a:t>Tell them that upon collection of additional information, you may want to talk with them again</a:t>
            </a:r>
          </a:p>
          <a:p>
            <a:pPr lvl="0" eaLnBrk="1" fontAlgn="auto" hangingPunct="1">
              <a:spcBef>
                <a:spcPts val="0"/>
              </a:spcBef>
              <a:spcAft>
                <a:spcPts val="0"/>
              </a:spcAft>
              <a:buFontTx/>
              <a:buChar char="-"/>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2000" kern="1200" dirty="0">
                <a:solidFill>
                  <a:prstClr val="black"/>
                </a:solidFill>
                <a:ea typeface="Verdana" panose="020B0604030504040204" pitchFamily="34" charset="0"/>
              </a:rPr>
              <a:t>You </a:t>
            </a:r>
            <a:r>
              <a:rPr lang="en-US" sz="2000" kern="1200" dirty="0">
                <a:solidFill>
                  <a:srgbClr val="FF0000"/>
                </a:solidFill>
                <a:ea typeface="Verdana" panose="020B0604030504040204" pitchFamily="34" charset="0"/>
              </a:rPr>
              <a:t>will/will not </a:t>
            </a:r>
            <a:r>
              <a:rPr lang="en-US" sz="2000" kern="1200" dirty="0">
                <a:solidFill>
                  <a:prstClr val="black"/>
                </a:solidFill>
                <a:ea typeface="Verdana" panose="020B0604030504040204" pitchFamily="34" charset="0"/>
              </a:rPr>
              <a:t>share a summary of the interview for comments/correction (hint: you </a:t>
            </a:r>
            <a:r>
              <a:rPr lang="en-US" sz="2000" kern="1200" dirty="0">
                <a:solidFill>
                  <a:srgbClr val="FF0000"/>
                </a:solidFill>
                <a:ea typeface="Verdana" panose="020B0604030504040204" pitchFamily="34" charset="0"/>
              </a:rPr>
              <a:t>should</a:t>
            </a:r>
            <a:r>
              <a:rPr lang="en-US" sz="2000" kern="1200" dirty="0">
                <a:solidFill>
                  <a:prstClr val="black"/>
                </a:solidFill>
                <a:ea typeface="Verdana" panose="020B0604030504040204" pitchFamily="34" charset="0"/>
              </a:rPr>
              <a:t>)</a:t>
            </a: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101</a:t>
            </a:fld>
            <a:endParaRPr lang="en-US"/>
          </a:p>
        </p:txBody>
      </p:sp>
    </p:spTree>
    <p:extLst>
      <p:ext uri="{BB962C8B-B14F-4D97-AF65-F5344CB8AC3E}">
        <p14:creationId xmlns:p14="http://schemas.microsoft.com/office/powerpoint/2010/main" val="36331124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indent="0">
              <a:buNone/>
            </a:pPr>
            <a:endParaRPr lang="en-US" dirty="0"/>
          </a:p>
          <a:p>
            <a:pPr marL="0" indent="0" algn="ctr">
              <a:buNone/>
            </a:pPr>
            <a:r>
              <a:rPr lang="en-US" sz="4800" b="1" dirty="0"/>
              <a:t>Case Study</a:t>
            </a:r>
          </a:p>
          <a:p>
            <a:pPr marL="0" indent="0" algn="ctr">
              <a:buNone/>
            </a:pPr>
            <a:r>
              <a:rPr lang="en-US" b="1" dirty="0"/>
              <a:t>Part 3</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102</a:t>
            </a:fld>
            <a:endParaRPr lang="en-US"/>
          </a:p>
        </p:txBody>
      </p:sp>
    </p:spTree>
    <p:extLst>
      <p:ext uri="{BB962C8B-B14F-4D97-AF65-F5344CB8AC3E}">
        <p14:creationId xmlns:p14="http://schemas.microsoft.com/office/powerpoint/2010/main" val="3489694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Interview with ???</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103</a:t>
            </a:fld>
            <a:endParaRPr lang="en-US"/>
          </a:p>
        </p:txBody>
      </p:sp>
    </p:spTree>
    <p:extLst>
      <p:ext uri="{BB962C8B-B14F-4D97-AF65-F5344CB8AC3E}">
        <p14:creationId xmlns:p14="http://schemas.microsoft.com/office/powerpoint/2010/main" val="10992267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Follow up Interviews – In many investigations, follow up interviews of the complainant, respondent, and witnesses is a necessary step. Complainants are respondents in particular are usually interviewed two to three (or more) times during the course of an investigation, depending on the subject matter and complexity of the case.</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Re-interviewing the primary parties allows the investigators to facilitate a limited form of cross-examination between the parties, proving the investigators the opportunity to share what the other party has disclosed in order to illicit a response from the party being interviewed.</a:t>
            </a: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104</a:t>
            </a:fld>
            <a:endParaRPr lang="en-US"/>
          </a:p>
        </p:txBody>
      </p:sp>
    </p:spTree>
    <p:extLst>
      <p:ext uri="{BB962C8B-B14F-4D97-AF65-F5344CB8AC3E}">
        <p14:creationId xmlns:p14="http://schemas.microsoft.com/office/powerpoint/2010/main" val="38114627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Memorializing Interviews: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Once interviews have been conducted, what do you do with the information? We recommend the following as best practice under the current A&amp;M System Regulation 08.01.01 –</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105</a:t>
            </a:fld>
            <a:endParaRPr lang="en-US"/>
          </a:p>
        </p:txBody>
      </p:sp>
    </p:spTree>
    <p:extLst>
      <p:ext uri="{BB962C8B-B14F-4D97-AF65-F5344CB8AC3E}">
        <p14:creationId xmlns:p14="http://schemas.microsoft.com/office/powerpoint/2010/main" val="3112426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Memorializing Interviews: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457200" indent="-457200" eaLnBrk="1" fontAlgn="auto" hangingPunct="1">
              <a:spcBef>
                <a:spcPts val="0"/>
              </a:spcBef>
              <a:spcAft>
                <a:spcPts val="0"/>
              </a:spcAft>
              <a:buFontTx/>
              <a:buAutoNum type="arabicPeriod"/>
            </a:pPr>
            <a:r>
              <a:rPr lang="en-US" sz="1800" kern="1200" dirty="0">
                <a:solidFill>
                  <a:prstClr val="black"/>
                </a:solidFill>
                <a:ea typeface="Verdana" panose="020B0604030504040204" pitchFamily="34" charset="0"/>
              </a:rPr>
              <a:t>For each interview conducted, prepare a summary of the interview. You only need to include information </a:t>
            </a:r>
            <a:r>
              <a:rPr lang="en-US" sz="1800" b="1" kern="1200" dirty="0">
                <a:solidFill>
                  <a:prstClr val="black"/>
                </a:solidFill>
                <a:ea typeface="Verdana" panose="020B0604030504040204" pitchFamily="34" charset="0"/>
              </a:rPr>
              <a:t>that is related to the subject of investigation</a:t>
            </a:r>
            <a:r>
              <a:rPr lang="en-US" sz="1800" kern="1200" dirty="0">
                <a:solidFill>
                  <a:prstClr val="black"/>
                </a:solidFill>
                <a:ea typeface="Verdana" panose="020B0604030504040204" pitchFamily="34" charset="0"/>
              </a:rPr>
              <a:t>.  If a witness has no relevant information, note in the report but don’t include the interview write-up.</a:t>
            </a:r>
          </a:p>
          <a:p>
            <a:pPr marL="457200" lvl="0" indent="-457200" eaLnBrk="1" fontAlgn="auto" hangingPunct="1">
              <a:spcBef>
                <a:spcPts val="0"/>
              </a:spcBef>
              <a:spcAft>
                <a:spcPts val="0"/>
              </a:spcAft>
              <a:buAutoNum type="arabicPeriod"/>
            </a:pPr>
            <a:endParaRPr lang="en-US" sz="1800" kern="1200" dirty="0">
              <a:solidFill>
                <a:prstClr val="black"/>
              </a:solidFill>
              <a:ea typeface="Verdana" panose="020B0604030504040204" pitchFamily="34" charset="0"/>
            </a:endParaRPr>
          </a:p>
          <a:p>
            <a:pPr marL="457200" lvl="0" indent="-457200" eaLnBrk="1" fontAlgn="auto" hangingPunct="1">
              <a:spcBef>
                <a:spcPts val="0"/>
              </a:spcBef>
              <a:spcAft>
                <a:spcPts val="0"/>
              </a:spcAft>
              <a:buAutoNum type="arabicPeriod"/>
            </a:pPr>
            <a:r>
              <a:rPr lang="en-US" sz="1800" kern="1200" dirty="0">
                <a:solidFill>
                  <a:prstClr val="black"/>
                </a:solidFill>
                <a:ea typeface="Verdana" panose="020B0604030504040204" pitchFamily="34" charset="0"/>
              </a:rPr>
              <a:t>Share the summary with the party interviewed to verify the accuracy of the information collected. Provide a short (two business day) turnaround time for responses/rebuttals.</a:t>
            </a:r>
          </a:p>
          <a:p>
            <a:pPr marL="457200" lvl="0" indent="-457200" eaLnBrk="1" fontAlgn="auto" hangingPunct="1">
              <a:spcBef>
                <a:spcPts val="0"/>
              </a:spcBef>
              <a:spcAft>
                <a:spcPts val="0"/>
              </a:spcAft>
              <a:buAutoNum type="arabicPeriod"/>
            </a:pPr>
            <a:endParaRPr lang="en-US" sz="1800" kern="1200" dirty="0">
              <a:solidFill>
                <a:prstClr val="black"/>
              </a:solidFill>
              <a:ea typeface="Verdana" panose="020B0604030504040204" pitchFamily="34" charset="0"/>
            </a:endParaRPr>
          </a:p>
          <a:p>
            <a:pPr marL="457200" lvl="0" indent="-457200" eaLnBrk="1" fontAlgn="auto" hangingPunct="1">
              <a:spcBef>
                <a:spcPts val="0"/>
              </a:spcBef>
              <a:spcAft>
                <a:spcPts val="0"/>
              </a:spcAft>
              <a:buAutoNum type="arabicPeriod"/>
            </a:pPr>
            <a:r>
              <a:rPr lang="en-US" sz="1800" kern="1200" dirty="0">
                <a:solidFill>
                  <a:prstClr val="black"/>
                </a:solidFill>
                <a:ea typeface="Verdana" panose="020B0604030504040204" pitchFamily="34" charset="0"/>
              </a:rPr>
              <a:t>Once the final report is prepared, destroy any personal notes/tapes from the interview </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106</a:t>
            </a:fld>
            <a:endParaRPr lang="en-US"/>
          </a:p>
        </p:txBody>
      </p:sp>
    </p:spTree>
    <p:extLst>
      <p:ext uri="{BB962C8B-B14F-4D97-AF65-F5344CB8AC3E}">
        <p14:creationId xmlns:p14="http://schemas.microsoft.com/office/powerpoint/2010/main" val="12448539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Memorializing Interviews: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457200" lvl="0" indent="-457200" eaLnBrk="1" fontAlgn="auto" hangingPunct="1">
              <a:spcBef>
                <a:spcPts val="0"/>
              </a:spcBef>
              <a:spcAft>
                <a:spcPts val="0"/>
              </a:spcAft>
              <a:buAutoNum type="arabicPeriod" startAt="4"/>
            </a:pPr>
            <a:r>
              <a:rPr lang="en-US" sz="2000" kern="1200" dirty="0">
                <a:solidFill>
                  <a:prstClr val="black"/>
                </a:solidFill>
                <a:ea typeface="Verdana" panose="020B0604030504040204" pitchFamily="34" charset="0"/>
              </a:rPr>
              <a:t>We recommend highlighting all RELEVANT material information from each summary/exhibit to ensure its inclusion in the investigative report (DO NOT copy and paste interview summaries into the Investigative Report).</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107</a:t>
            </a:fld>
            <a:endParaRPr lang="en-US"/>
          </a:p>
        </p:txBody>
      </p:sp>
    </p:spTree>
    <p:extLst>
      <p:ext uri="{BB962C8B-B14F-4D97-AF65-F5344CB8AC3E}">
        <p14:creationId xmlns:p14="http://schemas.microsoft.com/office/powerpoint/2010/main" val="2071458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Interview Summary Example #1:</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Jason and Ruby have been friends since high school. Jason was the quarterback of the football team, but he didn’t do well in academics. He always wanted to go to college at TAU since his dad and uncles went there. Jason is a sophomore majoring in history.  He joined XYZ fraternity his first year. He invited Ruby to go to a bar with him on Saturday, April 12, 2019, to celebrate his 21st birthday. He said that while at the bar, he bought himself three whisky sours, and Ruby had one glass of wine. His mom called him on his cell phone while there to wish him happy birthday. He didn’t remember what time they left the bar, but they used Uber. Ruby asked him to come into her apartment for a nightcap, where she came on to him and they had consensual sex. </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108</a:t>
            </a:fld>
            <a:endParaRPr lang="en-US"/>
          </a:p>
        </p:txBody>
      </p:sp>
    </p:spTree>
    <p:extLst>
      <p:ext uri="{BB962C8B-B14F-4D97-AF65-F5344CB8AC3E}">
        <p14:creationId xmlns:p14="http://schemas.microsoft.com/office/powerpoint/2010/main" val="35324994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Interview Summary Example #2:</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Jason and Ruby have been friends since high school. He invited Ruby to go to a bar with him on Saturday, April 12, 2019, to celebrate his 21st birthday.  He said that while at the bar, he bought himself three whisky sours, and Ruby had two glasses of wine. He didn’t remember what time they left, but they used Uber.  Ruby asked him to come into her apartment for a nightcap.  In her apartment, she unzipped his pants and gave him oral sex.</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109</a:t>
            </a:fld>
            <a:endParaRPr lang="en-US"/>
          </a:p>
        </p:txBody>
      </p:sp>
    </p:spTree>
    <p:extLst>
      <p:ext uri="{BB962C8B-B14F-4D97-AF65-F5344CB8AC3E}">
        <p14:creationId xmlns:p14="http://schemas.microsoft.com/office/powerpoint/2010/main" val="169629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Today’s Agenda:</a:t>
            </a:r>
          </a:p>
          <a:p>
            <a:pPr lvl="1">
              <a:buFont typeface="Wingdings" panose="05000000000000000000" pitchFamily="2" charset="2"/>
              <a:buChar char="Ø"/>
            </a:pPr>
            <a:r>
              <a:rPr lang="en-US" sz="2400" dirty="0"/>
              <a:t>Group Assignments and initial activity</a:t>
            </a:r>
          </a:p>
          <a:p>
            <a:pPr lvl="1">
              <a:buFont typeface="Wingdings" panose="05000000000000000000" pitchFamily="2" charset="2"/>
              <a:buChar char="Ø"/>
            </a:pPr>
            <a:r>
              <a:rPr lang="en-US" sz="2400" dirty="0"/>
              <a:t>Investigations Process and Logistics</a:t>
            </a:r>
          </a:p>
          <a:p>
            <a:pPr lvl="1">
              <a:buFont typeface="Wingdings" panose="05000000000000000000" pitchFamily="2" charset="2"/>
              <a:buChar char="Ø"/>
            </a:pPr>
            <a:r>
              <a:rPr lang="en-US" sz="2400" dirty="0"/>
              <a:t>Introduction of the Case Study</a:t>
            </a:r>
          </a:p>
          <a:p>
            <a:pPr lvl="1">
              <a:buFont typeface="Wingdings" panose="05000000000000000000" pitchFamily="2" charset="2"/>
              <a:buChar char="Ø"/>
            </a:pPr>
            <a:endParaRPr lang="en-US" sz="2400" dirty="0"/>
          </a:p>
          <a:p>
            <a:pPr lvl="1">
              <a:buFont typeface="Wingdings" panose="05000000000000000000" pitchFamily="2" charset="2"/>
              <a:buChar char="Ø"/>
            </a:pPr>
            <a:endParaRPr lang="en-US" sz="2400" dirty="0"/>
          </a:p>
          <a:p>
            <a:pPr lvl="1">
              <a:buFont typeface="Wingdings" panose="05000000000000000000" pitchFamily="2" charset="2"/>
              <a:buChar char="Ø"/>
            </a:pPr>
            <a:endParaRPr lang="en-US" sz="2400" dirty="0"/>
          </a:p>
          <a:p>
            <a:pPr lvl="1">
              <a:buFont typeface="Wingdings" panose="05000000000000000000" pitchFamily="2" charset="2"/>
              <a:buChar char="Ø"/>
            </a:pPr>
            <a:endParaRPr lang="en-US" sz="2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11</a:t>
            </a:fld>
            <a:endParaRPr lang="en-US"/>
          </a:p>
        </p:txBody>
      </p:sp>
    </p:spTree>
    <p:extLst>
      <p:ext uri="{BB962C8B-B14F-4D97-AF65-F5344CB8AC3E}">
        <p14:creationId xmlns:p14="http://schemas.microsoft.com/office/powerpoint/2010/main" val="12780354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Interview Summary Example #3 (Ruby’s account):</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While Ruby liked Jason as a friend, she said she was not interested in a romantic or sexual relationship with him.  She reluctantly agreed to go to a bar with him to celebrate his birthday.  When they met at the bar, Jason was unsteady on his feet and slurred his words.  While there, he bought himself three drinks, and his friend Amos bought him three more.  Jason bought Ruby one glass of wine, and she bought herself two more over the three hours they were there (approximately 9:00 p.m. – 12:00 a.m.).  Jason said he would drive her to her apartment, but she thought he was too drunk and said she would take an Uber.  She didn’t know that Jason followed her in another Uber.  As she opened the door to her apartment, he came up behind her and pushed her in.  She said he twisted her arm and forced her to perform oral sex on him.</a:t>
            </a: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110</a:t>
            </a:fld>
            <a:endParaRPr lang="en-US"/>
          </a:p>
        </p:txBody>
      </p:sp>
    </p:spTree>
    <p:extLst>
      <p:ext uri="{BB962C8B-B14F-4D97-AF65-F5344CB8AC3E}">
        <p14:creationId xmlns:p14="http://schemas.microsoft.com/office/powerpoint/2010/main" val="27288249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indent="0">
              <a:buNone/>
            </a:pPr>
            <a:endParaRPr lang="en-US" dirty="0"/>
          </a:p>
          <a:p>
            <a:pPr marL="0" indent="0" algn="ctr">
              <a:buNone/>
            </a:pPr>
            <a:r>
              <a:rPr lang="en-US" sz="4800" b="1" dirty="0"/>
              <a:t>Case Study</a:t>
            </a:r>
          </a:p>
          <a:p>
            <a:pPr marL="0" indent="0" algn="ctr">
              <a:buNone/>
            </a:pPr>
            <a:r>
              <a:rPr lang="en-US" b="1" dirty="0"/>
              <a:t>Part 4</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111</a:t>
            </a:fld>
            <a:endParaRPr lang="en-US"/>
          </a:p>
        </p:txBody>
      </p:sp>
    </p:spTree>
    <p:extLst>
      <p:ext uri="{BB962C8B-B14F-4D97-AF65-F5344CB8AC3E}">
        <p14:creationId xmlns:p14="http://schemas.microsoft.com/office/powerpoint/2010/main" val="14652331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Interview with ???</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112</a:t>
            </a:fld>
            <a:endParaRPr lang="en-US"/>
          </a:p>
        </p:txBody>
      </p:sp>
    </p:spTree>
    <p:extLst>
      <p:ext uri="{BB962C8B-B14F-4D97-AF65-F5344CB8AC3E}">
        <p14:creationId xmlns:p14="http://schemas.microsoft.com/office/powerpoint/2010/main" val="29215653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Parking Lot</a:t>
            </a:r>
          </a:p>
          <a:p>
            <a:endParaRPr lang="en-US" dirty="0"/>
          </a:p>
          <a:p>
            <a:pPr marL="0" indent="0" algn="ctr">
              <a:buNone/>
            </a:pPr>
            <a:r>
              <a:rPr lang="en-US" sz="4000" dirty="0"/>
              <a:t>Are there questions about any of the material covered so far?</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113</a:t>
            </a:fld>
            <a:endParaRPr lang="en-US"/>
          </a:p>
        </p:txBody>
      </p:sp>
      <p:pic>
        <p:nvPicPr>
          <p:cNvPr id="3" name="Picture 2">
            <a:extLst>
              <a:ext uri="{FF2B5EF4-FFF2-40B4-BE49-F238E27FC236}">
                <a16:creationId xmlns:a16="http://schemas.microsoft.com/office/drawing/2014/main" id="{14C115D7-2950-423C-AF11-1E58A41A2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4216083"/>
            <a:ext cx="1432560" cy="1910080"/>
          </a:xfrm>
          <a:prstGeom prst="rect">
            <a:avLst/>
          </a:prstGeom>
        </p:spPr>
      </p:pic>
    </p:spTree>
    <p:extLst>
      <p:ext uri="{BB962C8B-B14F-4D97-AF65-F5344CB8AC3E}">
        <p14:creationId xmlns:p14="http://schemas.microsoft.com/office/powerpoint/2010/main" val="20784330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Section Four</a:t>
            </a:r>
          </a:p>
          <a:p>
            <a:endParaRPr lang="en-US" dirty="0"/>
          </a:p>
          <a:p>
            <a:pPr marL="0" indent="0" algn="ctr">
              <a:buNone/>
            </a:pPr>
            <a:r>
              <a:rPr lang="en-US" sz="4800" b="1" dirty="0"/>
              <a:t>Analyzing Information</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114</a:t>
            </a:fld>
            <a:endParaRPr lang="en-US"/>
          </a:p>
        </p:txBody>
      </p:sp>
    </p:spTree>
    <p:extLst>
      <p:ext uri="{BB962C8B-B14F-4D97-AF65-F5344CB8AC3E}">
        <p14:creationId xmlns:p14="http://schemas.microsoft.com/office/powerpoint/2010/main" val="23065639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Analyzing Information</a:t>
            </a:r>
          </a:p>
          <a:p>
            <a:pPr marL="0" indent="0">
              <a:buNone/>
            </a:pPr>
            <a:endParaRPr lang="en-US" sz="2000" dirty="0"/>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a. Standards of Evidence</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b. Credibility </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c. Statement Analysis</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d. The Consent Construct</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e. Alcohol and Other Drugs</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f. Trauma</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g. Predation</a:t>
            </a:r>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115</a:t>
            </a:fld>
            <a:endParaRPr lang="en-US"/>
          </a:p>
        </p:txBody>
      </p:sp>
    </p:spTree>
    <p:extLst>
      <p:ext uri="{BB962C8B-B14F-4D97-AF65-F5344CB8AC3E}">
        <p14:creationId xmlns:p14="http://schemas.microsoft.com/office/powerpoint/2010/main" val="34017942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Standards of Evidence</a:t>
            </a:r>
          </a:p>
          <a:p>
            <a:pPr marL="0" indent="0">
              <a:buNone/>
            </a:pPr>
            <a:endParaRPr lang="en-US" sz="2000" dirty="0"/>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116</a:t>
            </a:fld>
            <a:endParaRPr lang="en-US"/>
          </a:p>
        </p:txBody>
      </p:sp>
      <p:pic>
        <p:nvPicPr>
          <p:cNvPr id="5" name="Picture 4">
            <a:extLst>
              <a:ext uri="{FF2B5EF4-FFF2-40B4-BE49-F238E27FC236}">
                <a16:creationId xmlns:a16="http://schemas.microsoft.com/office/drawing/2014/main" id="{DC90F87A-3864-43E2-B104-FCA09CBB19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438400"/>
            <a:ext cx="6085469" cy="3124200"/>
          </a:xfrm>
          <a:prstGeom prst="rect">
            <a:avLst/>
          </a:prstGeom>
        </p:spPr>
      </p:pic>
    </p:spTree>
    <p:extLst>
      <p:ext uri="{BB962C8B-B14F-4D97-AF65-F5344CB8AC3E}">
        <p14:creationId xmlns:p14="http://schemas.microsoft.com/office/powerpoint/2010/main" val="23744460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Standards of Evidence</a:t>
            </a:r>
          </a:p>
          <a:p>
            <a:pPr marL="0" indent="0">
              <a:buNone/>
            </a:pPr>
            <a:endParaRPr lang="en-US" sz="2000" dirty="0"/>
          </a:p>
          <a:p>
            <a:pPr marL="0" indent="0">
              <a:buNone/>
            </a:pPr>
            <a:r>
              <a:rPr lang="en-US" sz="2000" b="1" dirty="0">
                <a:solidFill>
                  <a:srgbClr val="C00000"/>
                </a:solidFill>
              </a:rPr>
              <a:t>Beyond a Reasonable Doubt…</a:t>
            </a:r>
          </a:p>
          <a:p>
            <a:pPr marL="0" indent="0">
              <a:buNone/>
            </a:pPr>
            <a:endParaRPr lang="en-US" sz="1800" dirty="0"/>
          </a:p>
          <a:p>
            <a:pPr marL="0" indent="0">
              <a:buNone/>
            </a:pPr>
            <a:r>
              <a:rPr lang="en-US" sz="1800" dirty="0"/>
              <a:t>Definition: No other logical explanation can be derived from the facts except that the defendant committed the crime for which they are charged, thereby overcoming the presumption that a person is innocent until proven guilty.</a:t>
            </a:r>
          </a:p>
          <a:p>
            <a:pPr marL="0" indent="0">
              <a:buNone/>
            </a:pPr>
            <a:endParaRPr lang="en-US" sz="1800" dirty="0"/>
          </a:p>
          <a:p>
            <a:pPr marL="0" indent="0">
              <a:buNone/>
            </a:pPr>
            <a:r>
              <a:rPr lang="en-US" sz="1800" dirty="0"/>
              <a:t>Statistically: 90-99% certainty</a:t>
            </a:r>
          </a:p>
          <a:p>
            <a:pPr marL="0" indent="0">
              <a:buNone/>
            </a:pPr>
            <a:endParaRPr lang="en-US" sz="1800" dirty="0"/>
          </a:p>
          <a:p>
            <a:pPr marL="0" indent="0">
              <a:buNone/>
            </a:pPr>
            <a:r>
              <a:rPr lang="en-US" sz="1800" dirty="0"/>
              <a:t>Where do we use this standard in society, and why?</a:t>
            </a:r>
          </a:p>
          <a:p>
            <a:pPr marL="0" indent="0">
              <a:buNone/>
            </a:pPr>
            <a:endParaRPr lang="en-US" sz="1800" dirty="0"/>
          </a:p>
          <a:p>
            <a:pPr marL="0" indent="0">
              <a:buNone/>
            </a:pPr>
            <a:r>
              <a:rPr lang="en-US" sz="1800" dirty="0"/>
              <a:t>Do we use this standard in our civil rights and/or ethics processes?</a:t>
            </a:r>
          </a:p>
          <a:p>
            <a:pPr marL="0" indent="0">
              <a:buNone/>
            </a:pPr>
            <a:endParaRPr lang="en-US" sz="1800" dirty="0"/>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117</a:t>
            </a:fld>
            <a:endParaRPr lang="en-US"/>
          </a:p>
        </p:txBody>
      </p:sp>
    </p:spTree>
    <p:extLst>
      <p:ext uri="{BB962C8B-B14F-4D97-AF65-F5344CB8AC3E}">
        <p14:creationId xmlns:p14="http://schemas.microsoft.com/office/powerpoint/2010/main" val="2607182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Standards of Evidence</a:t>
            </a:r>
          </a:p>
          <a:p>
            <a:pPr marL="0" indent="0">
              <a:buNone/>
            </a:pPr>
            <a:endParaRPr lang="en-US" sz="2000" dirty="0"/>
          </a:p>
          <a:p>
            <a:pPr marL="0" indent="0">
              <a:buNone/>
            </a:pPr>
            <a:r>
              <a:rPr lang="en-US" sz="2000" b="1" dirty="0">
                <a:solidFill>
                  <a:srgbClr val="C00000"/>
                </a:solidFill>
              </a:rPr>
              <a:t>Clear and Convincing…</a:t>
            </a:r>
          </a:p>
          <a:p>
            <a:pPr marL="0" indent="0">
              <a:buNone/>
            </a:pPr>
            <a:endParaRPr lang="en-US" sz="1800" dirty="0"/>
          </a:p>
          <a:p>
            <a:pPr marL="0" indent="0">
              <a:buNone/>
            </a:pPr>
            <a:r>
              <a:rPr lang="en-US" sz="1800" dirty="0"/>
              <a:t>Definition: The party must present evidence that leaves you with a firm belief or conviction that it is highly probable that the factual contentions of the claim or defense are true. </a:t>
            </a:r>
          </a:p>
          <a:p>
            <a:pPr marL="0" indent="0">
              <a:buNone/>
            </a:pPr>
            <a:endParaRPr lang="en-US" sz="1800" dirty="0"/>
          </a:p>
          <a:p>
            <a:pPr marL="0" indent="0">
              <a:buNone/>
            </a:pPr>
            <a:r>
              <a:rPr lang="en-US" sz="1800" dirty="0"/>
              <a:t>Statistically: 67-75% certainty</a:t>
            </a:r>
          </a:p>
          <a:p>
            <a:pPr marL="0" indent="0">
              <a:buNone/>
            </a:pPr>
            <a:endParaRPr lang="en-US" sz="1800" dirty="0"/>
          </a:p>
          <a:p>
            <a:pPr marL="0" indent="0">
              <a:buNone/>
            </a:pPr>
            <a:r>
              <a:rPr lang="en-US" sz="1800" dirty="0"/>
              <a:t>Where do we use this standard in society, and why?</a:t>
            </a:r>
          </a:p>
          <a:p>
            <a:pPr marL="0" indent="0">
              <a:buNone/>
            </a:pPr>
            <a:endParaRPr lang="en-US" sz="1800" dirty="0"/>
          </a:p>
          <a:p>
            <a:pPr marL="0" indent="0">
              <a:buNone/>
            </a:pPr>
            <a:r>
              <a:rPr lang="en-US" sz="1800" dirty="0"/>
              <a:t>Do we use this standard in our civil rights and/or ethics processes?</a:t>
            </a:r>
          </a:p>
          <a:p>
            <a:pPr marL="0" indent="0">
              <a:buNone/>
            </a:pPr>
            <a:endParaRPr lang="en-US" sz="1800" dirty="0"/>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118</a:t>
            </a:fld>
            <a:endParaRPr lang="en-US"/>
          </a:p>
        </p:txBody>
      </p:sp>
    </p:spTree>
    <p:extLst>
      <p:ext uri="{BB962C8B-B14F-4D97-AF65-F5344CB8AC3E}">
        <p14:creationId xmlns:p14="http://schemas.microsoft.com/office/powerpoint/2010/main" val="6278783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Standards of Evidence</a:t>
            </a:r>
          </a:p>
          <a:p>
            <a:pPr marL="0" indent="0">
              <a:buNone/>
            </a:pPr>
            <a:endParaRPr lang="en-US" sz="2000" dirty="0"/>
          </a:p>
          <a:p>
            <a:pPr marL="0" indent="0">
              <a:buNone/>
            </a:pPr>
            <a:r>
              <a:rPr lang="en-US" sz="2000" b="1" dirty="0">
                <a:solidFill>
                  <a:srgbClr val="C00000"/>
                </a:solidFill>
              </a:rPr>
              <a:t>Preponderance of the Evidence…</a:t>
            </a:r>
          </a:p>
          <a:p>
            <a:pPr marL="0" indent="0">
              <a:buNone/>
            </a:pPr>
            <a:endParaRPr lang="en-US" sz="1800" dirty="0"/>
          </a:p>
          <a:p>
            <a:pPr marL="0" indent="0">
              <a:buNone/>
            </a:pPr>
            <a:r>
              <a:rPr lang="en-US" sz="1800" dirty="0"/>
              <a:t>Definition: What is more likely than not to be true, based on probable truth or accuracy. There is neither a presumption of guilt, nor a presumption of innocence.</a:t>
            </a:r>
          </a:p>
          <a:p>
            <a:pPr marL="0" indent="0">
              <a:buNone/>
            </a:pPr>
            <a:endParaRPr lang="en-US" sz="1800" dirty="0"/>
          </a:p>
          <a:p>
            <a:pPr marL="0" indent="0">
              <a:buNone/>
            </a:pPr>
            <a:r>
              <a:rPr lang="en-US" sz="1800" dirty="0"/>
              <a:t>Statistically: 50.1% + certainty (We do not “start” at 50; we “start” at 0)</a:t>
            </a:r>
          </a:p>
          <a:p>
            <a:pPr marL="0" indent="0">
              <a:buNone/>
            </a:pPr>
            <a:endParaRPr lang="en-US" sz="1800" dirty="0"/>
          </a:p>
          <a:p>
            <a:pPr marL="0" indent="0">
              <a:buNone/>
            </a:pPr>
            <a:r>
              <a:rPr lang="en-US" sz="1800" dirty="0"/>
              <a:t>Where do we use this standard in society, and why?</a:t>
            </a:r>
          </a:p>
          <a:p>
            <a:pPr marL="0" indent="0">
              <a:buNone/>
            </a:pPr>
            <a:endParaRPr lang="en-US" sz="1800" dirty="0"/>
          </a:p>
          <a:p>
            <a:pPr marL="0" indent="0">
              <a:buNone/>
            </a:pPr>
            <a:r>
              <a:rPr lang="en-US" sz="1800" dirty="0"/>
              <a:t>Do we use this standard in our civil rights and/or ethics processes?</a:t>
            </a:r>
          </a:p>
          <a:p>
            <a:pPr marL="0" indent="0">
              <a:buNone/>
            </a:pPr>
            <a:endParaRPr lang="en-US" sz="1800" dirty="0"/>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119</a:t>
            </a:fld>
            <a:endParaRPr lang="en-US"/>
          </a:p>
        </p:txBody>
      </p:sp>
    </p:spTree>
    <p:extLst>
      <p:ext uri="{BB962C8B-B14F-4D97-AF65-F5344CB8AC3E}">
        <p14:creationId xmlns:p14="http://schemas.microsoft.com/office/powerpoint/2010/main" val="8517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Introduction (group assignments)</a:t>
            </a:r>
          </a:p>
          <a:p>
            <a:pPr lvl="1">
              <a:buFont typeface="Wingdings" panose="05000000000000000000" pitchFamily="2" charset="2"/>
              <a:buChar char="Ø"/>
            </a:pPr>
            <a:r>
              <a:rPr lang="en-US" sz="2400" dirty="0"/>
              <a:t>Please note that we will be taking time early on to establish breakout groups that we will be working with throughout the training. Please be patient with us until we get our groups set up.</a:t>
            </a:r>
          </a:p>
          <a:p>
            <a:pPr lvl="1">
              <a:buFont typeface="Wingdings" panose="05000000000000000000" pitchFamily="2" charset="2"/>
              <a:buChar char="Ø"/>
            </a:pPr>
            <a:endParaRPr lang="en-US" sz="2400" dirty="0"/>
          </a:p>
          <a:p>
            <a:pPr marL="457200" lvl="1" indent="0">
              <a:buNone/>
            </a:pPr>
            <a:endParaRPr lang="en-US" sz="2400" dirty="0"/>
          </a:p>
          <a:p>
            <a:pPr lvl="1">
              <a:buFont typeface="Wingdings" panose="05000000000000000000" pitchFamily="2" charset="2"/>
              <a:buChar char="Ø"/>
            </a:pPr>
            <a:endParaRPr lang="en-US" sz="2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12</a:t>
            </a:fld>
            <a:endParaRPr lang="en-US"/>
          </a:p>
        </p:txBody>
      </p:sp>
    </p:spTree>
    <p:extLst>
      <p:ext uri="{BB962C8B-B14F-4D97-AF65-F5344CB8AC3E}">
        <p14:creationId xmlns:p14="http://schemas.microsoft.com/office/powerpoint/2010/main" val="17302683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Standards of Evidence</a:t>
            </a:r>
          </a:p>
          <a:p>
            <a:pPr marL="0" indent="0">
              <a:buNone/>
            </a:pPr>
            <a:endParaRPr lang="en-US" sz="2000" dirty="0"/>
          </a:p>
          <a:p>
            <a:pPr marL="0" indent="0">
              <a:buNone/>
            </a:pPr>
            <a:r>
              <a:rPr lang="en-US" sz="2000" b="1" dirty="0">
                <a:solidFill>
                  <a:srgbClr val="C00000"/>
                </a:solidFill>
              </a:rPr>
              <a:t>Probable Cause (Substantial Evidence)…</a:t>
            </a:r>
          </a:p>
          <a:p>
            <a:pPr marL="0" indent="0">
              <a:buNone/>
            </a:pPr>
            <a:endParaRPr lang="en-US" sz="1800" dirty="0"/>
          </a:p>
          <a:p>
            <a:pPr marL="0" indent="0">
              <a:buNone/>
            </a:pPr>
            <a:r>
              <a:rPr lang="en-US" sz="1800" dirty="0"/>
              <a:t>Definition: A reasonable belief that someone may have committed an offense (crime or policy violation); this is the standard used for conducting a search, making an arrest, or filing a charge</a:t>
            </a:r>
          </a:p>
          <a:p>
            <a:pPr marL="0" indent="0">
              <a:buNone/>
            </a:pPr>
            <a:endParaRPr lang="en-US" sz="1800" dirty="0"/>
          </a:p>
          <a:p>
            <a:pPr marL="0" indent="0">
              <a:buNone/>
            </a:pPr>
            <a:r>
              <a:rPr lang="en-US" sz="1800" dirty="0"/>
              <a:t>Statistically: ~40% + certainty </a:t>
            </a:r>
          </a:p>
          <a:p>
            <a:pPr marL="0" indent="0">
              <a:buNone/>
            </a:pPr>
            <a:endParaRPr lang="en-US" sz="1800" dirty="0"/>
          </a:p>
          <a:p>
            <a:pPr marL="0" indent="0">
              <a:buNone/>
            </a:pPr>
            <a:r>
              <a:rPr lang="en-US" sz="1800" dirty="0"/>
              <a:t>Where do we use this standard in society, and why?</a:t>
            </a:r>
          </a:p>
          <a:p>
            <a:pPr marL="0" indent="0">
              <a:buNone/>
            </a:pPr>
            <a:endParaRPr lang="en-US" sz="1800" dirty="0"/>
          </a:p>
          <a:p>
            <a:pPr marL="0" indent="0">
              <a:buNone/>
            </a:pPr>
            <a:r>
              <a:rPr lang="en-US" sz="1800" dirty="0"/>
              <a:t>Do we use this standard in our civil rights and/or ethics processes?</a:t>
            </a:r>
          </a:p>
          <a:p>
            <a:pPr marL="0" indent="0">
              <a:buNone/>
            </a:pPr>
            <a:endParaRPr lang="en-US" sz="1800" dirty="0"/>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120</a:t>
            </a:fld>
            <a:endParaRPr lang="en-US"/>
          </a:p>
        </p:txBody>
      </p:sp>
    </p:spTree>
    <p:extLst>
      <p:ext uri="{BB962C8B-B14F-4D97-AF65-F5344CB8AC3E}">
        <p14:creationId xmlns:p14="http://schemas.microsoft.com/office/powerpoint/2010/main" val="16674806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Standards of Evidence</a:t>
            </a:r>
          </a:p>
          <a:p>
            <a:pPr marL="0" indent="0">
              <a:buNone/>
            </a:pPr>
            <a:endParaRPr lang="en-US" sz="2000" dirty="0"/>
          </a:p>
          <a:p>
            <a:pPr marL="0" indent="0">
              <a:buNone/>
            </a:pPr>
            <a:r>
              <a:rPr lang="en-US" sz="2000" b="1" dirty="0">
                <a:solidFill>
                  <a:srgbClr val="C00000"/>
                </a:solidFill>
              </a:rPr>
              <a:t>Reasonable Suspicion (Notice)…</a:t>
            </a:r>
          </a:p>
          <a:p>
            <a:pPr marL="0" indent="0">
              <a:buNone/>
            </a:pPr>
            <a:endParaRPr lang="en-US" sz="1800" dirty="0"/>
          </a:p>
          <a:p>
            <a:pPr marL="0" indent="0">
              <a:buNone/>
            </a:pPr>
            <a:r>
              <a:rPr lang="en-US" sz="1800" dirty="0"/>
              <a:t>Definition: Specific facts (more than a “hunch” or a “scintilla” of evidence) that justify further investigation.</a:t>
            </a:r>
          </a:p>
          <a:p>
            <a:pPr marL="0" indent="0">
              <a:buNone/>
            </a:pPr>
            <a:endParaRPr lang="en-US" sz="1800" dirty="0"/>
          </a:p>
          <a:p>
            <a:pPr marL="0" indent="0">
              <a:buNone/>
            </a:pPr>
            <a:r>
              <a:rPr lang="en-US" sz="1800" dirty="0"/>
              <a:t>Statistically: ~25% + certainty </a:t>
            </a:r>
          </a:p>
          <a:p>
            <a:pPr marL="0" indent="0">
              <a:buNone/>
            </a:pPr>
            <a:endParaRPr lang="en-US" sz="1800" dirty="0"/>
          </a:p>
          <a:p>
            <a:pPr marL="0" indent="0">
              <a:buNone/>
            </a:pPr>
            <a:r>
              <a:rPr lang="en-US" sz="1800" dirty="0"/>
              <a:t>Where do we use this standard in society, and why?</a:t>
            </a:r>
          </a:p>
          <a:p>
            <a:pPr marL="0" indent="0">
              <a:buNone/>
            </a:pPr>
            <a:endParaRPr lang="en-US" sz="1800" dirty="0"/>
          </a:p>
          <a:p>
            <a:pPr marL="0" indent="0">
              <a:buNone/>
            </a:pPr>
            <a:r>
              <a:rPr lang="en-US" sz="1800" dirty="0"/>
              <a:t>Do we use this standard in our civil rights and/or ethics processes?</a:t>
            </a:r>
          </a:p>
          <a:p>
            <a:pPr marL="0" indent="0">
              <a:buNone/>
            </a:pPr>
            <a:endParaRPr lang="en-US" sz="1800" dirty="0"/>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121</a:t>
            </a:fld>
            <a:endParaRPr lang="en-US"/>
          </a:p>
        </p:txBody>
      </p:sp>
    </p:spTree>
    <p:extLst>
      <p:ext uri="{BB962C8B-B14F-4D97-AF65-F5344CB8AC3E}">
        <p14:creationId xmlns:p14="http://schemas.microsoft.com/office/powerpoint/2010/main" val="6943222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Standards of Evidence</a:t>
            </a:r>
          </a:p>
          <a:p>
            <a:pPr marL="0" indent="0">
              <a:buNone/>
            </a:pPr>
            <a:endParaRPr lang="en-US" sz="2000" dirty="0"/>
          </a:p>
          <a:p>
            <a:pPr marL="0" indent="0">
              <a:buNone/>
            </a:pPr>
            <a:r>
              <a:rPr lang="en-US" sz="2000" b="1" dirty="0">
                <a:solidFill>
                  <a:srgbClr val="C00000"/>
                </a:solidFill>
              </a:rPr>
              <a:t>08.01.01/Student Conduct use of evidentiary standards</a:t>
            </a:r>
          </a:p>
          <a:p>
            <a:pPr marL="0" indent="0">
              <a:buNone/>
            </a:pPr>
            <a:endParaRPr lang="en-US" sz="2000" dirty="0"/>
          </a:p>
          <a:p>
            <a:r>
              <a:rPr lang="en-US" sz="2000" dirty="0"/>
              <a:t>Notice and Gate-keeping (Reasonable Suspicion)</a:t>
            </a:r>
          </a:p>
          <a:p>
            <a:r>
              <a:rPr lang="en-US" sz="2000" dirty="0"/>
              <a:t>Bringing a charge (Substantial Evidence)</a:t>
            </a:r>
          </a:p>
          <a:p>
            <a:pPr marL="400050" lvl="1" indent="0">
              <a:buNone/>
            </a:pPr>
            <a:r>
              <a:rPr lang="en-US" sz="1600" dirty="0"/>
              <a:t>When an allegation is deemed Substantiated?</a:t>
            </a:r>
          </a:p>
          <a:p>
            <a:pPr marL="400050" lvl="1" indent="0">
              <a:buNone/>
            </a:pPr>
            <a:r>
              <a:rPr lang="en-US" sz="1600" dirty="0"/>
              <a:t>When an allegation is found to have Insufficient Evidence?</a:t>
            </a:r>
          </a:p>
          <a:p>
            <a:pPr marL="400050" lvl="1" indent="0">
              <a:buNone/>
            </a:pPr>
            <a:r>
              <a:rPr lang="en-US" sz="1600" dirty="0"/>
              <a:t>When an allegation is deemed Unsubstantiated?</a:t>
            </a:r>
          </a:p>
          <a:p>
            <a:r>
              <a:rPr lang="en-US" sz="2000" dirty="0"/>
              <a:t>Finding a violation (Preponderance of the Evidence)</a:t>
            </a:r>
          </a:p>
          <a:p>
            <a:r>
              <a:rPr lang="en-US" sz="2000" dirty="0"/>
              <a:t>Determining appeals (Preponderance of the Evidence with a presumption that the original decision is correct) </a:t>
            </a:r>
          </a:p>
          <a:p>
            <a:pPr marL="0" indent="0">
              <a:buNone/>
            </a:pPr>
            <a:endParaRPr lang="en-US" sz="1800" dirty="0"/>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122</a:t>
            </a:fld>
            <a:endParaRPr lang="en-US"/>
          </a:p>
        </p:txBody>
      </p:sp>
    </p:spTree>
    <p:extLst>
      <p:ext uri="{BB962C8B-B14F-4D97-AF65-F5344CB8AC3E}">
        <p14:creationId xmlns:p14="http://schemas.microsoft.com/office/powerpoint/2010/main" val="25355822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Credibility</a:t>
            </a:r>
          </a:p>
          <a:p>
            <a:pPr marL="0" indent="0">
              <a:buNone/>
            </a:pPr>
            <a:endParaRPr lang="en-US" sz="2000" dirty="0"/>
          </a:p>
          <a:p>
            <a:pPr marL="0" indent="0">
              <a:buNone/>
            </a:pPr>
            <a:r>
              <a:rPr lang="en-US" sz="1800" dirty="0"/>
              <a:t>The question of credibility comes up in many investigations. How believable someone is does not just hinge on a question of truthfulness, but also of:</a:t>
            </a:r>
          </a:p>
          <a:p>
            <a:pPr marL="0" indent="0">
              <a:buNone/>
            </a:pPr>
            <a:endParaRPr lang="en-US" sz="1400" dirty="0"/>
          </a:p>
          <a:p>
            <a:r>
              <a:rPr lang="en-US" sz="1800" dirty="0"/>
              <a:t>Bias</a:t>
            </a:r>
          </a:p>
          <a:p>
            <a:r>
              <a:rPr lang="en-US" sz="1800" dirty="0"/>
              <a:t>State of mind</a:t>
            </a:r>
          </a:p>
          <a:p>
            <a:r>
              <a:rPr lang="en-US" sz="1800" dirty="0"/>
              <a:t>Ability to recall with accuracy</a:t>
            </a:r>
          </a:p>
          <a:p>
            <a:r>
              <a:rPr lang="en-US" sz="1800" dirty="0"/>
              <a:t>Ability to pay attention to relevant details</a:t>
            </a:r>
          </a:p>
          <a:p>
            <a:endParaRPr lang="en-US" sz="1400" dirty="0"/>
          </a:p>
          <a:p>
            <a:pPr marL="0" indent="0">
              <a:buNone/>
            </a:pPr>
            <a:r>
              <a:rPr lang="en-US" sz="1800" dirty="0"/>
              <a:t>Most parties will not lie to investigators, but their credibility can depend on any of these and more.  When a party’s credibility stands out to an investigator (either positively or negatively) that is when we will see it addressed in an Investigative Report.</a:t>
            </a:r>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123</a:t>
            </a:fld>
            <a:endParaRPr lang="en-US"/>
          </a:p>
        </p:txBody>
      </p:sp>
    </p:spTree>
    <p:extLst>
      <p:ext uri="{BB962C8B-B14F-4D97-AF65-F5344CB8AC3E}">
        <p14:creationId xmlns:p14="http://schemas.microsoft.com/office/powerpoint/2010/main" val="30642760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Credibility</a:t>
            </a:r>
          </a:p>
          <a:p>
            <a:pPr marL="0" indent="0">
              <a:buNone/>
            </a:pPr>
            <a:endParaRPr lang="en-US" sz="2000" dirty="0"/>
          </a:p>
          <a:p>
            <a:pPr marL="0" indent="0">
              <a:buNone/>
            </a:pPr>
            <a:r>
              <a:rPr lang="en-US" sz="1800" dirty="0"/>
              <a:t>Things that investigators look for that effect credibility:</a:t>
            </a:r>
          </a:p>
          <a:p>
            <a:pPr marL="0" indent="0">
              <a:buNone/>
            </a:pPr>
            <a:endParaRPr lang="en-US" sz="1400" dirty="0"/>
          </a:p>
          <a:p>
            <a:r>
              <a:rPr lang="en-US" sz="1800" dirty="0"/>
              <a:t>Persuasiveness</a:t>
            </a:r>
          </a:p>
          <a:p>
            <a:r>
              <a:rPr lang="en-US" sz="1800" dirty="0"/>
              <a:t>Relevance</a:t>
            </a:r>
          </a:p>
          <a:p>
            <a:r>
              <a:rPr lang="en-US" sz="1800" dirty="0"/>
              <a:t>Reliability</a:t>
            </a:r>
          </a:p>
          <a:p>
            <a:r>
              <a:rPr lang="en-US" sz="1800" dirty="0"/>
              <a:t>Bias</a:t>
            </a:r>
          </a:p>
          <a:p>
            <a:pPr marL="0" indent="0">
              <a:buNone/>
            </a:pPr>
            <a:endParaRPr lang="en-US" sz="1800" dirty="0"/>
          </a:p>
          <a:p>
            <a:pPr marL="0" indent="0">
              <a:buNone/>
            </a:pPr>
            <a:r>
              <a:rPr lang="en-US" sz="1800" b="1" dirty="0"/>
              <a:t>Generally, “having no reason to lie” does not in itself establish credibility.</a:t>
            </a:r>
          </a:p>
          <a:p>
            <a:pPr marL="0" indent="0">
              <a:buNone/>
            </a:pPr>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124</a:t>
            </a:fld>
            <a:endParaRPr lang="en-US"/>
          </a:p>
        </p:txBody>
      </p:sp>
    </p:spTree>
    <p:extLst>
      <p:ext uri="{BB962C8B-B14F-4D97-AF65-F5344CB8AC3E}">
        <p14:creationId xmlns:p14="http://schemas.microsoft.com/office/powerpoint/2010/main" val="18171172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Persuasiveness</a:t>
            </a:r>
          </a:p>
          <a:p>
            <a:pPr marL="0" indent="0">
              <a:buNone/>
            </a:pPr>
            <a:endParaRPr lang="en-US" sz="2000" dirty="0"/>
          </a:p>
          <a:p>
            <a:pPr marL="0" indent="0">
              <a:buNone/>
            </a:pPr>
            <a:r>
              <a:rPr lang="en-US" sz="1800" dirty="0"/>
              <a:t>Things that investigators look for that effect credibility:</a:t>
            </a:r>
          </a:p>
          <a:p>
            <a:pPr marL="0" indent="0">
              <a:buNone/>
            </a:pPr>
            <a:endParaRPr lang="en-US" sz="1400" dirty="0"/>
          </a:p>
          <a:p>
            <a:pPr marL="0" indent="0">
              <a:buNone/>
            </a:pPr>
            <a:r>
              <a:rPr lang="en-US" sz="1800" dirty="0"/>
              <a:t>To be persuasive, information must:</a:t>
            </a:r>
          </a:p>
          <a:p>
            <a:endParaRPr lang="en-US" sz="1400" dirty="0"/>
          </a:p>
          <a:p>
            <a:r>
              <a:rPr lang="en-US" sz="1800" dirty="0"/>
              <a:t>Be believable</a:t>
            </a:r>
          </a:p>
          <a:p>
            <a:r>
              <a:rPr lang="en-US" sz="1800" dirty="0"/>
              <a:t>Be consistent (e.g., should tell essentially the same/complementary narrative over multiple </a:t>
            </a:r>
            <a:r>
              <a:rPr lang="en-US" sz="1800" dirty="0" err="1"/>
              <a:t>tellings</a:t>
            </a:r>
            <a:r>
              <a:rPr lang="en-US" sz="1800" dirty="0"/>
              <a:t>)</a:t>
            </a:r>
          </a:p>
          <a:p>
            <a:r>
              <a:rPr lang="en-US" sz="1800" dirty="0"/>
              <a:t>Sustain itself upon being challenged</a:t>
            </a:r>
          </a:p>
          <a:p>
            <a:r>
              <a:rPr lang="en-US" sz="1800" dirty="0"/>
              <a:t>Establish a dependable narrative that outweighs any inherent deficits (e.g., lack of complete memory as a result of time between the event and the hearing)</a:t>
            </a:r>
          </a:p>
          <a:p>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125</a:t>
            </a:fld>
            <a:endParaRPr lang="en-US"/>
          </a:p>
        </p:txBody>
      </p:sp>
    </p:spTree>
    <p:extLst>
      <p:ext uri="{BB962C8B-B14F-4D97-AF65-F5344CB8AC3E}">
        <p14:creationId xmlns:p14="http://schemas.microsoft.com/office/powerpoint/2010/main" val="4916479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Persuasiveness</a:t>
            </a:r>
          </a:p>
          <a:p>
            <a:pPr marL="0" indent="0">
              <a:buNone/>
            </a:pPr>
            <a:endParaRPr lang="en-US" sz="2000" dirty="0"/>
          </a:p>
          <a:p>
            <a:pPr marL="0" indent="0">
              <a:buNone/>
            </a:pPr>
            <a:r>
              <a:rPr lang="en-US" sz="1800" dirty="0"/>
              <a:t>Persuasiveness is not about the number of witnesses supporting a particular point of view!</a:t>
            </a:r>
          </a:p>
          <a:p>
            <a:pPr marL="0" indent="0">
              <a:buNone/>
            </a:pPr>
            <a:endParaRPr lang="en-US" sz="1800" dirty="0"/>
          </a:p>
          <a:p>
            <a:r>
              <a:rPr lang="en-US" sz="1800" dirty="0"/>
              <a:t>One persuasive witness is qualitatively better than three witnesses who are not persuasive</a:t>
            </a:r>
          </a:p>
          <a:p>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126</a:t>
            </a:fld>
            <a:endParaRPr lang="en-US"/>
          </a:p>
        </p:txBody>
      </p:sp>
    </p:spTree>
    <p:extLst>
      <p:ext uri="{BB962C8B-B14F-4D97-AF65-F5344CB8AC3E}">
        <p14:creationId xmlns:p14="http://schemas.microsoft.com/office/powerpoint/2010/main" val="31133044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Relevance</a:t>
            </a:r>
          </a:p>
          <a:p>
            <a:pPr marL="0" indent="0">
              <a:buNone/>
            </a:pPr>
            <a:endParaRPr lang="en-US" sz="2000" dirty="0"/>
          </a:p>
          <a:p>
            <a:pPr marL="0" indent="0">
              <a:buNone/>
            </a:pPr>
            <a:r>
              <a:rPr lang="en-US" sz="1800" dirty="0"/>
              <a:t>To be relevant, information must:</a:t>
            </a:r>
          </a:p>
          <a:p>
            <a:pPr marL="0" indent="0">
              <a:buNone/>
            </a:pPr>
            <a:endParaRPr lang="en-US" sz="1400" dirty="0"/>
          </a:p>
          <a:p>
            <a:r>
              <a:rPr lang="en-US" sz="1800" dirty="0"/>
              <a:t>Actually relate to the incident being reviewed</a:t>
            </a:r>
          </a:p>
          <a:p>
            <a:pPr marL="0" indent="0">
              <a:buNone/>
            </a:pPr>
            <a:endParaRPr lang="en-US" sz="1800" dirty="0"/>
          </a:p>
          <a:p>
            <a:r>
              <a:rPr lang="en-US" sz="1800" dirty="0"/>
              <a:t>Be of sufficient value to matter in the determination of a conclusion</a:t>
            </a:r>
          </a:p>
          <a:p>
            <a:pPr marL="0" indent="0">
              <a:buNone/>
            </a:pPr>
            <a:endParaRPr lang="en-US" sz="1800" dirty="0"/>
          </a:p>
          <a:p>
            <a:r>
              <a:rPr lang="en-US" sz="1800" dirty="0"/>
              <a:t>Be offered by an individual with actual knowledge of the event, preferably from their own involvement and/or observation</a:t>
            </a:r>
          </a:p>
          <a:p>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127</a:t>
            </a:fld>
            <a:endParaRPr lang="en-US"/>
          </a:p>
        </p:txBody>
      </p:sp>
    </p:spTree>
    <p:extLst>
      <p:ext uri="{BB962C8B-B14F-4D97-AF65-F5344CB8AC3E}">
        <p14:creationId xmlns:p14="http://schemas.microsoft.com/office/powerpoint/2010/main" val="16480017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Relevance</a:t>
            </a:r>
          </a:p>
          <a:p>
            <a:pPr marL="0" indent="0">
              <a:buNone/>
            </a:pPr>
            <a:endParaRPr lang="en-US" sz="2000" dirty="0"/>
          </a:p>
          <a:p>
            <a:pPr marL="0" indent="0">
              <a:buNone/>
            </a:pPr>
            <a:r>
              <a:rPr lang="en-US" sz="1800" dirty="0"/>
              <a:t>For information to aid us in developing a conclusion, it must relate to the directly to the incident in question, and not just to incidents “like” the incident in question. We are not interested in comparing apples to oranges, nor even apples to other apples; we only have an interest in a single apple.</a:t>
            </a:r>
          </a:p>
          <a:p>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128</a:t>
            </a:fld>
            <a:endParaRPr lang="en-US"/>
          </a:p>
        </p:txBody>
      </p:sp>
    </p:spTree>
    <p:extLst>
      <p:ext uri="{BB962C8B-B14F-4D97-AF65-F5344CB8AC3E}">
        <p14:creationId xmlns:p14="http://schemas.microsoft.com/office/powerpoint/2010/main" val="6321821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Reliability</a:t>
            </a:r>
          </a:p>
          <a:p>
            <a:pPr marL="0" indent="0">
              <a:buNone/>
            </a:pPr>
            <a:endParaRPr lang="en-US" sz="2000" dirty="0"/>
          </a:p>
          <a:p>
            <a:pPr marL="0" indent="0">
              <a:buNone/>
            </a:pPr>
            <a:r>
              <a:rPr lang="en-US" sz="1800" dirty="0"/>
              <a:t>To be reliable, the person providing information must:</a:t>
            </a:r>
          </a:p>
          <a:p>
            <a:pPr marL="0" indent="0">
              <a:buNone/>
            </a:pPr>
            <a:endParaRPr lang="en-US" sz="1400" dirty="0"/>
          </a:p>
          <a:p>
            <a:r>
              <a:rPr lang="en-US" sz="1800" dirty="0"/>
              <a:t>Provide a substantively consistent telling of the story over time </a:t>
            </a:r>
          </a:p>
          <a:p>
            <a:r>
              <a:rPr lang="en-US" sz="1800" dirty="0"/>
              <a:t>Be able to have played the role they claimed to play (as participant or observer) in the event </a:t>
            </a:r>
          </a:p>
          <a:p>
            <a:r>
              <a:rPr lang="en-US" sz="1800" dirty="0"/>
              <a:t>Have appropriate training and/or experience to be able to sustain any claim of expertise</a:t>
            </a:r>
          </a:p>
          <a:p>
            <a:r>
              <a:rPr lang="en-US" sz="1800" dirty="0"/>
              <a:t>Not come from a source who can be objectively discredited</a:t>
            </a:r>
          </a:p>
          <a:p>
            <a:r>
              <a:rPr lang="en-US" sz="1800" dirty="0"/>
              <a:t>Not be countered by a party with the same or more credibility</a:t>
            </a:r>
          </a:p>
          <a:p>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129</a:t>
            </a:fld>
            <a:endParaRPr lang="en-US"/>
          </a:p>
        </p:txBody>
      </p:sp>
    </p:spTree>
    <p:extLst>
      <p:ext uri="{BB962C8B-B14F-4D97-AF65-F5344CB8AC3E}">
        <p14:creationId xmlns:p14="http://schemas.microsoft.com/office/powerpoint/2010/main" val="308827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Introduction (group assignments)</a:t>
            </a:r>
          </a:p>
          <a:p>
            <a:pPr lvl="1">
              <a:buFont typeface="Wingdings" panose="05000000000000000000" pitchFamily="2" charset="2"/>
              <a:buChar char="Ø"/>
            </a:pPr>
            <a:r>
              <a:rPr lang="en-US" sz="2400" dirty="0"/>
              <a:t>Please introduce yourself with:</a:t>
            </a:r>
          </a:p>
          <a:p>
            <a:pPr lvl="2">
              <a:buFont typeface="Wingdings" panose="05000000000000000000" pitchFamily="2" charset="2"/>
              <a:buChar char="Ø"/>
            </a:pPr>
            <a:r>
              <a:rPr lang="en-US" sz="2000" dirty="0"/>
              <a:t>Name (and preferred name)</a:t>
            </a:r>
          </a:p>
          <a:p>
            <a:pPr lvl="2">
              <a:buFont typeface="Wingdings" panose="05000000000000000000" pitchFamily="2" charset="2"/>
              <a:buChar char="Ø"/>
            </a:pPr>
            <a:r>
              <a:rPr lang="en-US" sz="2000" dirty="0"/>
              <a:t>Institution and Position</a:t>
            </a:r>
          </a:p>
          <a:p>
            <a:pPr lvl="2">
              <a:buFont typeface="Wingdings" panose="05000000000000000000" pitchFamily="2" charset="2"/>
              <a:buChar char="Ø"/>
            </a:pPr>
            <a:r>
              <a:rPr lang="en-US" sz="2000" dirty="0"/>
              <a:t>Past experience as an investigator</a:t>
            </a:r>
          </a:p>
          <a:p>
            <a:pPr lvl="2">
              <a:buFont typeface="Wingdings" panose="05000000000000000000" pitchFamily="2" charset="2"/>
              <a:buChar char="Ø"/>
            </a:pPr>
            <a:r>
              <a:rPr lang="en-US" sz="2000" dirty="0"/>
              <a:t>What you hope to get from this training program</a:t>
            </a:r>
          </a:p>
          <a:p>
            <a:pPr marL="457200" lvl="1" indent="0">
              <a:buNone/>
            </a:pPr>
            <a:endParaRPr lang="en-US" sz="2400" dirty="0"/>
          </a:p>
          <a:p>
            <a:pPr marL="457200" lvl="1" indent="0">
              <a:buNone/>
            </a:pPr>
            <a:r>
              <a:rPr lang="en-US" sz="2400" dirty="0"/>
              <a:t>Come back to the main room in </a:t>
            </a:r>
            <a:r>
              <a:rPr lang="en-US" sz="2400" b="1" u="sng" dirty="0"/>
              <a:t>15</a:t>
            </a:r>
            <a:r>
              <a:rPr lang="en-US" sz="2400" dirty="0"/>
              <a:t> minutes</a:t>
            </a:r>
          </a:p>
          <a:p>
            <a:pPr marL="457200" lvl="1" indent="0">
              <a:buNone/>
            </a:pPr>
            <a:endParaRPr lang="en-US" sz="2400" dirty="0"/>
          </a:p>
          <a:p>
            <a:pPr lvl="1">
              <a:buFont typeface="Wingdings" panose="05000000000000000000" pitchFamily="2" charset="2"/>
              <a:buChar char="Ø"/>
            </a:pPr>
            <a:endParaRPr lang="en-US" sz="2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13</a:t>
            </a:fld>
            <a:endParaRPr lang="en-US"/>
          </a:p>
        </p:txBody>
      </p:sp>
    </p:spTree>
    <p:extLst>
      <p:ext uri="{BB962C8B-B14F-4D97-AF65-F5344CB8AC3E}">
        <p14:creationId xmlns:p14="http://schemas.microsoft.com/office/powerpoint/2010/main" val="20421853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Reliability</a:t>
            </a:r>
          </a:p>
          <a:p>
            <a:pPr marL="0" indent="0">
              <a:buNone/>
            </a:pPr>
            <a:endParaRPr lang="en-US" sz="2000" dirty="0"/>
          </a:p>
          <a:p>
            <a:pPr marL="0" indent="0">
              <a:buNone/>
            </a:pPr>
            <a:r>
              <a:rPr lang="en-US" sz="1800" dirty="0"/>
              <a:t>Reliability is objectified in a person’s honest recollections, substantively consistent memories, and the degree to which they demonstrate their training and experience, as well as the degree to which the accounts of the individual line up with other credible accounts. Reliable people recognize the limitations of their memories, training, and experience, and are honest about these limitations.</a:t>
            </a:r>
          </a:p>
          <a:p>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130</a:t>
            </a:fld>
            <a:endParaRPr lang="en-US"/>
          </a:p>
        </p:txBody>
      </p:sp>
    </p:spTree>
    <p:extLst>
      <p:ext uri="{BB962C8B-B14F-4D97-AF65-F5344CB8AC3E}">
        <p14:creationId xmlns:p14="http://schemas.microsoft.com/office/powerpoint/2010/main" val="17013157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Bias</a:t>
            </a:r>
          </a:p>
          <a:p>
            <a:pPr marL="0" indent="0">
              <a:buNone/>
            </a:pPr>
            <a:endParaRPr lang="en-US" sz="2000" dirty="0"/>
          </a:p>
          <a:p>
            <a:pPr marL="0" indent="0">
              <a:buNone/>
            </a:pPr>
            <a:r>
              <a:rPr lang="en-US" sz="1800" dirty="0"/>
              <a:t>All people are biased. In providing information, it is important to own the bias that is present and to minimize its impact on the relaying of information.</a:t>
            </a:r>
          </a:p>
          <a:p>
            <a:pPr marL="0" indent="0">
              <a:buNone/>
            </a:pPr>
            <a:endParaRPr lang="en-US" sz="1400" dirty="0"/>
          </a:p>
          <a:p>
            <a:pPr marL="0" indent="0">
              <a:buNone/>
            </a:pPr>
            <a:r>
              <a:rPr lang="en-US" sz="1800" dirty="0"/>
              <a:t>For our purposes, we are concerned about three types of bias</a:t>
            </a:r>
          </a:p>
          <a:p>
            <a:pPr marL="0" indent="0">
              <a:buNone/>
            </a:pPr>
            <a:endParaRPr lang="en-US" sz="1400" dirty="0"/>
          </a:p>
          <a:p>
            <a:r>
              <a:rPr lang="en-US" sz="1800" dirty="0"/>
              <a:t>Bias towards or against people involved in the incident by a reporter of information</a:t>
            </a:r>
          </a:p>
          <a:p>
            <a:r>
              <a:rPr lang="en-US" sz="1800" dirty="0"/>
              <a:t>Bias towards or against subject matter involved in the incident by a reporter of information</a:t>
            </a:r>
          </a:p>
          <a:p>
            <a:r>
              <a:rPr lang="en-US" sz="1800" dirty="0"/>
              <a:t>Bias brought into an investigation by an investigator</a:t>
            </a:r>
          </a:p>
          <a:p>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131</a:t>
            </a:fld>
            <a:endParaRPr lang="en-US"/>
          </a:p>
        </p:txBody>
      </p:sp>
    </p:spTree>
    <p:extLst>
      <p:ext uri="{BB962C8B-B14F-4D97-AF65-F5344CB8AC3E}">
        <p14:creationId xmlns:p14="http://schemas.microsoft.com/office/powerpoint/2010/main" val="44699282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Bias</a:t>
            </a:r>
          </a:p>
          <a:p>
            <a:pPr marL="0" indent="0">
              <a:buNone/>
            </a:pPr>
            <a:endParaRPr lang="en-US" sz="2000" dirty="0"/>
          </a:p>
          <a:p>
            <a:pPr marL="0" indent="0">
              <a:buNone/>
            </a:pPr>
            <a:r>
              <a:rPr lang="en-US" sz="1800" b="1" dirty="0">
                <a:solidFill>
                  <a:srgbClr val="C00000"/>
                </a:solidFill>
              </a:rPr>
              <a:t>Bias towards or against people involved in the incident by a reporter of information:</a:t>
            </a:r>
          </a:p>
          <a:p>
            <a:pPr marL="0" indent="0">
              <a:buNone/>
            </a:pPr>
            <a:endParaRPr lang="en-US" sz="1400" dirty="0"/>
          </a:p>
          <a:p>
            <a:r>
              <a:rPr lang="en-US" sz="1800" dirty="0"/>
              <a:t>What is the relationship between the reporter of information and the parties involved? </a:t>
            </a:r>
          </a:p>
          <a:p>
            <a:r>
              <a:rPr lang="en-US" sz="1800" dirty="0"/>
              <a:t>What is the relationship between the reporter of information and the institution?</a:t>
            </a:r>
          </a:p>
          <a:p>
            <a:r>
              <a:rPr lang="en-US" sz="1800" dirty="0"/>
              <a:t>While having a relationship with parties involved in an incident does not suggest that the person will be deceitful to aid or hurt the person’s case, it may well “color” the person’s recollection of the incident. Investigators can and should inquire about the strength of the relationship, and seek to ask questions about portions of the incident that people may be less likely to prepare in advance (seek “holes” in the story).</a:t>
            </a:r>
          </a:p>
          <a:p>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132</a:t>
            </a:fld>
            <a:endParaRPr lang="en-US"/>
          </a:p>
        </p:txBody>
      </p:sp>
    </p:spTree>
    <p:extLst>
      <p:ext uri="{BB962C8B-B14F-4D97-AF65-F5344CB8AC3E}">
        <p14:creationId xmlns:p14="http://schemas.microsoft.com/office/powerpoint/2010/main" val="5722210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Bias</a:t>
            </a:r>
          </a:p>
          <a:p>
            <a:pPr marL="0" indent="0">
              <a:buNone/>
            </a:pPr>
            <a:endParaRPr lang="en-US" sz="2000" dirty="0"/>
          </a:p>
          <a:p>
            <a:pPr marL="0" indent="0">
              <a:buNone/>
            </a:pPr>
            <a:r>
              <a:rPr lang="en-US" sz="1800" b="1" dirty="0">
                <a:solidFill>
                  <a:srgbClr val="C00000"/>
                </a:solidFill>
              </a:rPr>
              <a:t>Bias towards or against subject matter involved in the incident by a reporter of information:</a:t>
            </a:r>
          </a:p>
          <a:p>
            <a:pPr marL="0" indent="0">
              <a:buNone/>
            </a:pPr>
            <a:endParaRPr lang="en-US" sz="1400" b="1" dirty="0">
              <a:solidFill>
                <a:srgbClr val="C00000"/>
              </a:solidFill>
            </a:endParaRPr>
          </a:p>
          <a:p>
            <a:pPr marL="0" indent="0">
              <a:buNone/>
            </a:pPr>
            <a:r>
              <a:rPr lang="en-US" sz="1800" dirty="0"/>
              <a:t>It is important to seek definitions on terms such as:</a:t>
            </a:r>
          </a:p>
          <a:p>
            <a:pPr marL="0" indent="0">
              <a:buNone/>
            </a:pPr>
            <a:r>
              <a:rPr lang="en-US" sz="1800" dirty="0"/>
              <a:t>Always				Disrespectful</a:t>
            </a:r>
          </a:p>
          <a:p>
            <a:pPr marL="0" indent="0">
              <a:buNone/>
            </a:pPr>
            <a:r>
              <a:rPr lang="en-US" sz="1800" dirty="0"/>
              <a:t>Drunk				“Those” people</a:t>
            </a:r>
          </a:p>
          <a:p>
            <a:pPr marL="0" indent="0">
              <a:buNone/>
            </a:pPr>
            <a:r>
              <a:rPr lang="en-US" sz="1800" dirty="0"/>
              <a:t>“Hooked up”			Stalking</a:t>
            </a:r>
          </a:p>
          <a:p>
            <a:pPr marL="0" indent="0">
              <a:buNone/>
            </a:pPr>
            <a:endParaRPr lang="en-US" sz="1400" dirty="0"/>
          </a:p>
          <a:p>
            <a:pPr marL="0" indent="0">
              <a:buNone/>
            </a:pPr>
            <a:r>
              <a:rPr lang="en-US" sz="1800" dirty="0"/>
              <a:t>Whenever reporters of information express strong feelings about a topic, it is important to seek to differentiate their feelings from their observations and/or involvement.</a:t>
            </a:r>
          </a:p>
          <a:p>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133</a:t>
            </a:fld>
            <a:endParaRPr lang="en-US"/>
          </a:p>
        </p:txBody>
      </p:sp>
    </p:spTree>
    <p:extLst>
      <p:ext uri="{BB962C8B-B14F-4D97-AF65-F5344CB8AC3E}">
        <p14:creationId xmlns:p14="http://schemas.microsoft.com/office/powerpoint/2010/main" val="5759935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Bias</a:t>
            </a:r>
          </a:p>
          <a:p>
            <a:pPr marL="0" indent="0">
              <a:buNone/>
            </a:pPr>
            <a:endParaRPr lang="en-US" sz="2000" dirty="0"/>
          </a:p>
          <a:p>
            <a:pPr marL="0" indent="0">
              <a:buNone/>
            </a:pPr>
            <a:r>
              <a:rPr lang="en-US" sz="1800" b="1" dirty="0">
                <a:solidFill>
                  <a:srgbClr val="C00000"/>
                </a:solidFill>
              </a:rPr>
              <a:t>Bias brought into an investigation by an investigator:</a:t>
            </a:r>
          </a:p>
          <a:p>
            <a:pPr marL="0" indent="0">
              <a:buNone/>
            </a:pPr>
            <a:endParaRPr lang="en-US" sz="1800" b="1" dirty="0">
              <a:solidFill>
                <a:srgbClr val="C00000"/>
              </a:solidFill>
            </a:endParaRPr>
          </a:p>
          <a:p>
            <a:pPr marL="0" indent="0">
              <a:buNone/>
            </a:pPr>
            <a:r>
              <a:rPr lang="en-US" sz="1800" dirty="0"/>
              <a:t>Investigators are supposed to be “impartial”, yet there is no such thing as pure objectivity in human beings. As an investigator, it is important to be aware of the issues that serve as “hot buttons” for you, provoke emotional responses, and/or cause you to operate on perceptions and assumptions rather than evidence. Be cognizant of your bias as you begin your investigation, or in exceptional circumstances ask to be removed from the case. (continued)</a:t>
            </a:r>
          </a:p>
          <a:p>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134</a:t>
            </a:fld>
            <a:endParaRPr lang="en-US"/>
          </a:p>
        </p:txBody>
      </p:sp>
    </p:spTree>
    <p:extLst>
      <p:ext uri="{BB962C8B-B14F-4D97-AF65-F5344CB8AC3E}">
        <p14:creationId xmlns:p14="http://schemas.microsoft.com/office/powerpoint/2010/main" val="16306224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Bias</a:t>
            </a:r>
          </a:p>
          <a:p>
            <a:pPr marL="0" indent="0">
              <a:buNone/>
            </a:pPr>
            <a:endParaRPr lang="en-US" sz="2000" dirty="0"/>
          </a:p>
          <a:p>
            <a:pPr marL="0" indent="0">
              <a:buNone/>
            </a:pPr>
            <a:r>
              <a:rPr lang="en-US" sz="1800" b="1" dirty="0">
                <a:solidFill>
                  <a:srgbClr val="C00000"/>
                </a:solidFill>
              </a:rPr>
              <a:t>Bias brought into an investigation by an investigator:</a:t>
            </a:r>
          </a:p>
          <a:p>
            <a:pPr marL="0" indent="0">
              <a:buNone/>
            </a:pPr>
            <a:endParaRPr lang="en-US" sz="1800" b="1" dirty="0">
              <a:solidFill>
                <a:srgbClr val="C00000"/>
              </a:solidFill>
            </a:endParaRPr>
          </a:p>
          <a:p>
            <a:pPr marL="0" indent="0">
              <a:buNone/>
            </a:pPr>
            <a:r>
              <a:rPr lang="en-US" sz="1800" dirty="0"/>
              <a:t>Additionally, one common short-coming of investigators is their manufacturing of possible alternatives when attempting to arrive at a conclusion. Instead of listening to the information presented and weighing it appropriately, a common temptation is to begin “supposing” about what took place by introducing facts not offered by the parties or witnesses. It is critical that investigators </a:t>
            </a:r>
            <a:r>
              <a:rPr lang="en-US" sz="1800" b="1" dirty="0"/>
              <a:t>only utilize the information provided to them in reaching a conclusion.</a:t>
            </a:r>
          </a:p>
          <a:p>
            <a:pPr marL="0" indent="0">
              <a:buNone/>
            </a:pPr>
            <a:endParaRPr lang="en-US" sz="1400" dirty="0"/>
          </a:p>
          <a:p>
            <a:pPr marL="0" indent="0">
              <a:buNone/>
            </a:pPr>
            <a:r>
              <a:rPr lang="en-US" sz="1800" dirty="0"/>
              <a:t>When we refer to “facts in evidence,” we mean those provided by the parties, the witnesses, or by the physical evidence.</a:t>
            </a:r>
          </a:p>
          <a:p>
            <a:endParaRPr lang="en-US" sz="1800" dirty="0"/>
          </a:p>
          <a:p>
            <a:endParaRPr lang="en-US" sz="1400" dirty="0"/>
          </a:p>
          <a:p>
            <a:endParaRPr lang="en-US" sz="2000" dirty="0"/>
          </a:p>
          <a:p>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135</a:t>
            </a:fld>
            <a:endParaRPr lang="en-US"/>
          </a:p>
        </p:txBody>
      </p:sp>
    </p:spTree>
    <p:extLst>
      <p:ext uri="{BB962C8B-B14F-4D97-AF65-F5344CB8AC3E}">
        <p14:creationId xmlns:p14="http://schemas.microsoft.com/office/powerpoint/2010/main" val="27129951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The Consent Construct (ATIXA)</a:t>
            </a:r>
          </a:p>
          <a:p>
            <a:pPr marL="0" indent="0">
              <a:buNone/>
            </a:pPr>
            <a:endParaRPr lang="en-US" sz="2000" dirty="0"/>
          </a:p>
          <a:p>
            <a:pPr marL="0" indent="0">
              <a:buNone/>
            </a:pPr>
            <a:r>
              <a:rPr lang="en-US" sz="2800" u="sng" dirty="0"/>
              <a:t>Three types of sexual interactions</a:t>
            </a:r>
            <a:endParaRPr lang="en-US" sz="2800" dirty="0"/>
          </a:p>
          <a:p>
            <a:pPr marL="0" indent="0">
              <a:buNone/>
            </a:pPr>
            <a:r>
              <a:rPr lang="en-US" sz="2800" dirty="0"/>
              <a:t>	Wanted, consensual sex</a:t>
            </a:r>
          </a:p>
          <a:p>
            <a:pPr marL="0" indent="0">
              <a:buNone/>
            </a:pPr>
            <a:r>
              <a:rPr lang="en-US" sz="2800" dirty="0"/>
              <a:t>	Unwanted, consensual sex</a:t>
            </a:r>
          </a:p>
          <a:p>
            <a:pPr marL="0" indent="0">
              <a:buNone/>
            </a:pPr>
            <a:r>
              <a:rPr lang="en-US" sz="2800" dirty="0"/>
              <a:t>	</a:t>
            </a:r>
            <a:r>
              <a:rPr lang="en-US" sz="2800" dirty="0">
                <a:solidFill>
                  <a:srgbClr val="C00000"/>
                </a:solidFill>
              </a:rPr>
              <a:t>Unwanted, nonconsensual sex</a:t>
            </a:r>
          </a:p>
          <a:p>
            <a:pPr marL="0" indent="0">
              <a:buNone/>
            </a:pPr>
            <a:endParaRPr lang="en-US" sz="2800" dirty="0"/>
          </a:p>
          <a:p>
            <a:pPr marL="0" indent="0">
              <a:buNone/>
            </a:pPr>
            <a:r>
              <a:rPr lang="en-US" sz="2400" dirty="0"/>
              <a:t>Only one of these represents a violation of regulations/rules</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136</a:t>
            </a:fld>
            <a:endParaRPr lang="en-US"/>
          </a:p>
        </p:txBody>
      </p:sp>
    </p:spTree>
    <p:extLst>
      <p:ext uri="{BB962C8B-B14F-4D97-AF65-F5344CB8AC3E}">
        <p14:creationId xmlns:p14="http://schemas.microsoft.com/office/powerpoint/2010/main" val="2974087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The Consent Construct (ATIXA)</a:t>
            </a:r>
          </a:p>
          <a:p>
            <a:pPr marL="0" indent="0">
              <a:buNone/>
            </a:pPr>
            <a:endParaRPr lang="en-US" sz="2000" dirty="0"/>
          </a:p>
          <a:p>
            <a:pPr marL="0" indent="0">
              <a:buNone/>
            </a:pPr>
            <a:r>
              <a:rPr lang="en-US" dirty="0"/>
              <a:t>	- Force</a:t>
            </a:r>
          </a:p>
          <a:p>
            <a:pPr marL="0" indent="0">
              <a:buNone/>
            </a:pPr>
            <a:r>
              <a:rPr lang="en-US" dirty="0"/>
              <a:t>	- Incapacity</a:t>
            </a:r>
          </a:p>
          <a:p>
            <a:pPr marL="0" indent="0">
              <a:buNone/>
            </a:pPr>
            <a:r>
              <a:rPr lang="en-US" dirty="0"/>
              <a:t>	- Consent</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137</a:t>
            </a:fld>
            <a:endParaRPr lang="en-US"/>
          </a:p>
        </p:txBody>
      </p:sp>
    </p:spTree>
    <p:extLst>
      <p:ext uri="{BB962C8B-B14F-4D97-AF65-F5344CB8AC3E}">
        <p14:creationId xmlns:p14="http://schemas.microsoft.com/office/powerpoint/2010/main" val="6023838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The Consent Construct (ATIXA)</a:t>
            </a:r>
          </a:p>
          <a:p>
            <a:pPr marL="0" indent="0">
              <a:buNone/>
            </a:pPr>
            <a:endParaRPr lang="en-US" sz="2000" dirty="0"/>
          </a:p>
          <a:p>
            <a:pPr marL="0" indent="0">
              <a:buNone/>
            </a:pPr>
            <a:r>
              <a:rPr lang="en-US" sz="2800" u="sng" dirty="0"/>
              <a:t>Force</a:t>
            </a:r>
            <a:endParaRPr lang="en-US" sz="2800" dirty="0"/>
          </a:p>
          <a:p>
            <a:r>
              <a:rPr lang="en-US" sz="2000" dirty="0"/>
              <a:t>Was force used by the individual to obtain sexual access?</a:t>
            </a:r>
          </a:p>
          <a:p>
            <a:r>
              <a:rPr lang="en-US" sz="2000" dirty="0"/>
              <a:t>Because consent must be voluntary (an act of free will), consent cannot be obtained through use of force.</a:t>
            </a:r>
          </a:p>
          <a:p>
            <a:r>
              <a:rPr lang="en-US" sz="2000" dirty="0"/>
              <a:t>Types of force to consider:</a:t>
            </a:r>
          </a:p>
          <a:p>
            <a:pPr marL="0" indent="0">
              <a:buNone/>
            </a:pPr>
            <a:r>
              <a:rPr lang="en-US" sz="2000" dirty="0"/>
              <a:t>	Physical violence: hitting, restraint, pushing, kicking, etc.</a:t>
            </a:r>
          </a:p>
          <a:p>
            <a:pPr marL="0" indent="0">
              <a:buNone/>
            </a:pPr>
            <a:r>
              <a:rPr lang="en-US" sz="2000" dirty="0"/>
              <a:t>	Threats: anything that gets others to do something they 	wouldn’t ordinarily have done absent the threat.</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138</a:t>
            </a:fld>
            <a:endParaRPr lang="en-US"/>
          </a:p>
        </p:txBody>
      </p:sp>
    </p:spTree>
    <p:extLst>
      <p:ext uri="{BB962C8B-B14F-4D97-AF65-F5344CB8AC3E}">
        <p14:creationId xmlns:p14="http://schemas.microsoft.com/office/powerpoint/2010/main" val="34146170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The Consent Construct (ATIXA)</a:t>
            </a:r>
          </a:p>
          <a:p>
            <a:pPr marL="0" indent="0">
              <a:buNone/>
            </a:pPr>
            <a:endParaRPr lang="en-US" sz="2000" dirty="0"/>
          </a:p>
          <a:p>
            <a:pPr marL="0" indent="0">
              <a:buNone/>
            </a:pPr>
            <a:r>
              <a:rPr lang="en-US" sz="2800" u="sng" dirty="0"/>
              <a:t>Force</a:t>
            </a:r>
            <a:endParaRPr lang="en-US" sz="2800" dirty="0"/>
          </a:p>
          <a:p>
            <a:r>
              <a:rPr lang="en-US" sz="1800" dirty="0"/>
              <a:t>Types of force to consider (cont.)</a:t>
            </a:r>
          </a:p>
          <a:p>
            <a:pPr marL="0" indent="0">
              <a:buNone/>
            </a:pPr>
            <a:r>
              <a:rPr lang="en-US" sz="1800" dirty="0"/>
              <a:t>	- Intimidation: an implied threat that menaces and/or causes 	reasonable fear</a:t>
            </a:r>
          </a:p>
          <a:p>
            <a:pPr marL="0" indent="0">
              <a:buNone/>
            </a:pPr>
            <a:r>
              <a:rPr lang="en-US" sz="1800" dirty="0"/>
              <a:t>	- Coercion: the application of an unreasonable amount of 	pressure for sexual access </a:t>
            </a:r>
          </a:p>
          <a:p>
            <a:pPr marL="0" indent="0">
              <a:buNone/>
            </a:pPr>
            <a:r>
              <a:rPr lang="en-US" sz="1800" dirty="0"/>
              <a:t>	</a:t>
            </a:r>
            <a:r>
              <a:rPr lang="en-US" sz="1800" u="sng" dirty="0"/>
              <a:t>Consider</a:t>
            </a:r>
            <a:r>
              <a:rPr lang="en-US" sz="1800" dirty="0"/>
              <a:t>:</a:t>
            </a:r>
          </a:p>
          <a:p>
            <a:pPr lvl="3"/>
            <a:r>
              <a:rPr lang="en-US" sz="1800" dirty="0"/>
              <a:t>Frequency</a:t>
            </a:r>
          </a:p>
          <a:p>
            <a:pPr lvl="3"/>
            <a:r>
              <a:rPr lang="en-US" sz="1800" dirty="0"/>
              <a:t>Intensity (including attempts to deprive one of choice)</a:t>
            </a:r>
          </a:p>
          <a:p>
            <a:pPr lvl="3"/>
            <a:r>
              <a:rPr lang="en-US" sz="1800" dirty="0"/>
              <a:t>Duration</a:t>
            </a:r>
          </a:p>
          <a:p>
            <a:pPr lvl="3"/>
            <a:r>
              <a:rPr lang="en-US" sz="1800" dirty="0"/>
              <a:t>Isolation</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139</a:t>
            </a:fld>
            <a:endParaRPr lang="en-US"/>
          </a:p>
        </p:txBody>
      </p:sp>
    </p:spTree>
    <p:extLst>
      <p:ext uri="{BB962C8B-B14F-4D97-AF65-F5344CB8AC3E}">
        <p14:creationId xmlns:p14="http://schemas.microsoft.com/office/powerpoint/2010/main" val="219348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u="sng" dirty="0"/>
              <a:t>Agenda (topic areas)</a:t>
            </a:r>
          </a:p>
          <a:p>
            <a:pPr lvl="1">
              <a:buFont typeface="Wingdings" panose="05000000000000000000" pitchFamily="2" charset="2"/>
              <a:buChar char="Ø"/>
            </a:pPr>
            <a:r>
              <a:rPr lang="en-US" sz="2400" dirty="0"/>
              <a:t>Investigations Process and Logistics</a:t>
            </a:r>
          </a:p>
          <a:p>
            <a:pPr lvl="1">
              <a:buFont typeface="Wingdings" panose="05000000000000000000" pitchFamily="2" charset="2"/>
              <a:buChar char="Ø"/>
            </a:pPr>
            <a:r>
              <a:rPr lang="en-US" sz="2400" dirty="0"/>
              <a:t>Conducting Interviews</a:t>
            </a:r>
          </a:p>
          <a:p>
            <a:pPr lvl="1">
              <a:buFont typeface="Wingdings" panose="05000000000000000000" pitchFamily="2" charset="2"/>
              <a:buChar char="Ø"/>
            </a:pPr>
            <a:r>
              <a:rPr lang="en-US" sz="2400" dirty="0"/>
              <a:t>Analyzing Information</a:t>
            </a:r>
          </a:p>
          <a:p>
            <a:pPr lvl="1">
              <a:buFont typeface="Wingdings" panose="05000000000000000000" pitchFamily="2" charset="2"/>
              <a:buChar char="Ø"/>
            </a:pPr>
            <a:r>
              <a:rPr lang="en-US" sz="2400" dirty="0"/>
              <a:t>Developing a Report</a:t>
            </a:r>
          </a:p>
          <a:p>
            <a:pPr lvl="1">
              <a:buFont typeface="Wingdings" panose="05000000000000000000" pitchFamily="2" charset="2"/>
              <a:buChar char="Ø"/>
            </a:pPr>
            <a:r>
              <a:rPr lang="en-US" sz="2400" dirty="0"/>
              <a:t>Case Study (note that the case study will be introduced early in the training and sections of the case study will be completed across our two days together)</a:t>
            </a:r>
            <a:endParaRPr lang="en-US" sz="2000" dirty="0"/>
          </a:p>
          <a:p>
            <a:pPr marL="457200" lvl="1" indent="0">
              <a:buNone/>
            </a:pPr>
            <a:endParaRPr lang="en-US" sz="2400" dirty="0"/>
          </a:p>
          <a:p>
            <a:pPr lvl="1">
              <a:buFont typeface="Wingdings" panose="05000000000000000000" pitchFamily="2" charset="2"/>
              <a:buChar char="Ø"/>
            </a:pPr>
            <a:endParaRPr lang="en-US" sz="2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14</a:t>
            </a:fld>
            <a:endParaRPr lang="en-US"/>
          </a:p>
        </p:txBody>
      </p:sp>
    </p:spTree>
    <p:extLst>
      <p:ext uri="{BB962C8B-B14F-4D97-AF65-F5344CB8AC3E}">
        <p14:creationId xmlns:p14="http://schemas.microsoft.com/office/powerpoint/2010/main" val="383941959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The Consent Construct (ATIXA)</a:t>
            </a:r>
          </a:p>
          <a:p>
            <a:pPr marL="0" indent="0">
              <a:buNone/>
            </a:pPr>
            <a:endParaRPr lang="en-US" sz="2000" dirty="0"/>
          </a:p>
          <a:p>
            <a:pPr marL="0" indent="0">
              <a:buNone/>
            </a:pPr>
            <a:r>
              <a:rPr lang="en-US" sz="2800" u="sng" dirty="0"/>
              <a:t>Incapacity</a:t>
            </a:r>
            <a:endParaRPr lang="en-US" sz="2800" dirty="0"/>
          </a:p>
          <a:p>
            <a:r>
              <a:rPr lang="en-US" sz="2000" dirty="0"/>
              <a:t> Forms of incapacity?</a:t>
            </a:r>
          </a:p>
          <a:p>
            <a:pPr marL="0" indent="0">
              <a:buNone/>
            </a:pPr>
            <a:r>
              <a:rPr lang="en-US" sz="2000" dirty="0"/>
              <a:t>	- Alcohol or other drugs</a:t>
            </a:r>
          </a:p>
          <a:p>
            <a:pPr lvl="2"/>
            <a:r>
              <a:rPr lang="en-US" sz="1800" dirty="0"/>
              <a:t>Incapacity ≠ Impaired, drunk, intoxicated, or under the influence</a:t>
            </a:r>
            <a:endParaRPr lang="en-US" sz="1200" dirty="0"/>
          </a:p>
          <a:p>
            <a:pPr lvl="2"/>
            <a:r>
              <a:rPr lang="en-US" sz="1800" dirty="0"/>
              <a:t>Incapacity = an extreme form of intoxication</a:t>
            </a:r>
          </a:p>
          <a:p>
            <a:pPr lvl="2"/>
            <a:r>
              <a:rPr lang="en-US" sz="1800" dirty="0"/>
              <a:t>Administered voluntarily or without victim’s knowledge</a:t>
            </a:r>
          </a:p>
          <a:p>
            <a:pPr lvl="2"/>
            <a:r>
              <a:rPr lang="en-US" sz="1800" dirty="0"/>
              <a:t>Rape drugs</a:t>
            </a:r>
          </a:p>
          <a:p>
            <a:r>
              <a:rPr lang="en-US" sz="2000" dirty="0"/>
              <a:t>  Mental/cognitive impairment</a:t>
            </a:r>
          </a:p>
          <a:p>
            <a:r>
              <a:rPr lang="en-US" sz="2000" dirty="0"/>
              <a:t>  Injury</a:t>
            </a:r>
          </a:p>
          <a:p>
            <a:r>
              <a:rPr lang="en-US" sz="2000" dirty="0"/>
              <a:t>  Asleep or unconscious</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140</a:t>
            </a:fld>
            <a:endParaRPr lang="en-US"/>
          </a:p>
        </p:txBody>
      </p:sp>
    </p:spTree>
    <p:extLst>
      <p:ext uri="{BB962C8B-B14F-4D97-AF65-F5344CB8AC3E}">
        <p14:creationId xmlns:p14="http://schemas.microsoft.com/office/powerpoint/2010/main" val="20030553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The Consent Construct (ATIXA)</a:t>
            </a:r>
          </a:p>
          <a:p>
            <a:pPr marL="0" indent="0">
              <a:buNone/>
            </a:pPr>
            <a:endParaRPr lang="en-US" sz="2000" dirty="0"/>
          </a:p>
          <a:p>
            <a:pPr marL="0" indent="0">
              <a:buNone/>
            </a:pPr>
            <a:r>
              <a:rPr lang="en-US" sz="2800" u="sng" dirty="0"/>
              <a:t>Incapacity</a:t>
            </a:r>
            <a:endParaRPr lang="en-US" sz="2800" dirty="0"/>
          </a:p>
          <a:p>
            <a:r>
              <a:rPr lang="en-US" sz="2000" dirty="0"/>
              <a:t>First, was the alleged victim incapacitated at the time of sex?</a:t>
            </a:r>
          </a:p>
          <a:p>
            <a:r>
              <a:rPr lang="en-US" sz="2000" dirty="0"/>
              <a:t>Could s/he make rational, reasonable decisions?</a:t>
            </a:r>
          </a:p>
          <a:p>
            <a:r>
              <a:rPr lang="en-US" sz="2000" dirty="0"/>
              <a:t>Could s/he appreciate the situation and address it consciously such that any consent was informed? </a:t>
            </a:r>
          </a:p>
          <a:p>
            <a:r>
              <a:rPr lang="en-US" sz="2000" dirty="0"/>
              <a:t>Knowing who, what, when, where, why, and how</a:t>
            </a:r>
          </a:p>
          <a:p>
            <a:r>
              <a:rPr lang="en-US" sz="2000" dirty="0"/>
              <a:t>Second, did the accused individual know of the incapacity (fact)? </a:t>
            </a:r>
          </a:p>
          <a:p>
            <a:r>
              <a:rPr lang="en-US" sz="2000" dirty="0"/>
              <a:t>Or, should the accused individual have known from all the circumstances (reasonable person)?</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141</a:t>
            </a:fld>
            <a:endParaRPr lang="en-US"/>
          </a:p>
        </p:txBody>
      </p:sp>
    </p:spTree>
    <p:extLst>
      <p:ext uri="{BB962C8B-B14F-4D97-AF65-F5344CB8AC3E}">
        <p14:creationId xmlns:p14="http://schemas.microsoft.com/office/powerpoint/2010/main" val="37601163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The Consent Construct (ATIXA)</a:t>
            </a:r>
          </a:p>
          <a:p>
            <a:pPr marL="0" indent="0">
              <a:buNone/>
            </a:pPr>
            <a:endParaRPr lang="en-US" sz="2000" dirty="0"/>
          </a:p>
          <a:p>
            <a:pPr marL="0" indent="0">
              <a:buNone/>
            </a:pPr>
            <a:r>
              <a:rPr lang="en-US" sz="2800" u="sng" dirty="0"/>
              <a:t>Incapacity</a:t>
            </a:r>
            <a:endParaRPr lang="en-US" sz="2800" dirty="0"/>
          </a:p>
          <a:p>
            <a:r>
              <a:rPr lang="en-US" sz="2000" dirty="0"/>
              <a:t>Evidence of incapacity will come from context clues, such as:</a:t>
            </a:r>
          </a:p>
          <a:p>
            <a:pPr lvl="1"/>
            <a:r>
              <a:rPr lang="en-US" sz="1800" dirty="0"/>
              <a:t>A witness for the accused may know how much the other party consumed.</a:t>
            </a:r>
          </a:p>
          <a:p>
            <a:pPr lvl="1"/>
            <a:r>
              <a:rPr lang="en-US" sz="1800" dirty="0"/>
              <a:t>Slurred speech</a:t>
            </a:r>
          </a:p>
          <a:p>
            <a:pPr lvl="1"/>
            <a:r>
              <a:rPr lang="en-US" sz="1800" dirty="0"/>
              <a:t>Bloodshot eyes</a:t>
            </a:r>
          </a:p>
          <a:p>
            <a:pPr lvl="1"/>
            <a:r>
              <a:rPr lang="en-US" sz="1800" dirty="0"/>
              <a:t>The smell of alcohol on the breath</a:t>
            </a:r>
          </a:p>
          <a:p>
            <a:pPr lvl="1"/>
            <a:r>
              <a:rPr lang="en-US" sz="1800" dirty="0"/>
              <a:t>Shaky equilibrium</a:t>
            </a:r>
          </a:p>
          <a:p>
            <a:pPr lvl="1"/>
            <a:r>
              <a:rPr lang="en-US" sz="1800" dirty="0"/>
              <a:t>Vomiting</a:t>
            </a:r>
          </a:p>
          <a:p>
            <a:pPr lvl="1"/>
            <a:r>
              <a:rPr lang="en-US" sz="1800" dirty="0"/>
              <a:t>Outrageous or unusual behavior</a:t>
            </a:r>
          </a:p>
          <a:p>
            <a:pPr lvl="1"/>
            <a:r>
              <a:rPr lang="en-US" sz="1800" dirty="0"/>
              <a:t>Unconsciousness (including blackout)</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142</a:t>
            </a:fld>
            <a:endParaRPr lang="en-US"/>
          </a:p>
        </p:txBody>
      </p:sp>
    </p:spTree>
    <p:extLst>
      <p:ext uri="{BB962C8B-B14F-4D97-AF65-F5344CB8AC3E}">
        <p14:creationId xmlns:p14="http://schemas.microsoft.com/office/powerpoint/2010/main" val="20367926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The Consent Construct (ATIXA)</a:t>
            </a:r>
          </a:p>
          <a:p>
            <a:pPr marL="0" indent="0">
              <a:buNone/>
            </a:pPr>
            <a:endParaRPr lang="en-US" sz="2000" dirty="0"/>
          </a:p>
          <a:p>
            <a:pPr marL="0" indent="0">
              <a:buNone/>
            </a:pPr>
            <a:r>
              <a:rPr lang="en-US" sz="2800" u="sng" dirty="0"/>
              <a:t>Consent</a:t>
            </a:r>
            <a:endParaRPr lang="en-US" sz="2800" dirty="0"/>
          </a:p>
          <a:p>
            <a:r>
              <a:rPr lang="en-US" sz="2000" dirty="0"/>
              <a:t>Consent is…</a:t>
            </a:r>
          </a:p>
          <a:p>
            <a:pPr marL="0" indent="0">
              <a:buNone/>
            </a:pPr>
            <a:r>
              <a:rPr lang="en-US" sz="2000" dirty="0"/>
              <a:t>	- </a:t>
            </a:r>
            <a:r>
              <a:rPr lang="en-US" sz="1600" dirty="0"/>
              <a:t>Informed, knowing, and voluntary (freely given),</a:t>
            </a:r>
          </a:p>
          <a:p>
            <a:pPr marL="0" indent="0">
              <a:buNone/>
            </a:pPr>
            <a:r>
              <a:rPr lang="en-US" sz="1600" dirty="0"/>
              <a:t>	- Active (not passive),</a:t>
            </a:r>
          </a:p>
          <a:p>
            <a:pPr marL="0" indent="0">
              <a:buNone/>
            </a:pPr>
            <a:r>
              <a:rPr lang="en-US" sz="1600" dirty="0"/>
              <a:t>	- Affirmative action through clear words or actions,</a:t>
            </a:r>
          </a:p>
          <a:p>
            <a:pPr marL="0" indent="0">
              <a:buNone/>
            </a:pPr>
            <a:r>
              <a:rPr lang="en-US" sz="1600" dirty="0"/>
              <a:t>	- That create mutually understandable permission regarding the 	conditions of sexual activity.</a:t>
            </a:r>
          </a:p>
          <a:p>
            <a:pPr marL="0" indent="0">
              <a:buNone/>
            </a:pPr>
            <a:r>
              <a:rPr lang="en-US" sz="1600" dirty="0"/>
              <a:t>	- Cannot be obtained by use of:</a:t>
            </a:r>
          </a:p>
          <a:p>
            <a:pPr marL="0" indent="0">
              <a:buNone/>
            </a:pPr>
            <a:r>
              <a:rPr lang="en-US" sz="1600" dirty="0"/>
              <a:t>	- Physical force, compelling threats, intimidating behavior, or 	coercion.</a:t>
            </a:r>
          </a:p>
          <a:p>
            <a:pPr marL="0" indent="0">
              <a:buNone/>
            </a:pPr>
            <a:r>
              <a:rPr lang="en-US" sz="1600" dirty="0"/>
              <a:t>	- Cannot be given by someone known to be — or who should be known to be 	— mentally or physically incapacitated.</a:t>
            </a:r>
          </a:p>
          <a:p>
            <a:pPr marL="0" indent="0">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143</a:t>
            </a:fld>
            <a:endParaRPr lang="en-US"/>
          </a:p>
        </p:txBody>
      </p:sp>
    </p:spTree>
    <p:extLst>
      <p:ext uri="{BB962C8B-B14F-4D97-AF65-F5344CB8AC3E}">
        <p14:creationId xmlns:p14="http://schemas.microsoft.com/office/powerpoint/2010/main" val="74006891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The Consent Construct (ATIXA)</a:t>
            </a:r>
          </a:p>
          <a:p>
            <a:pPr marL="0" indent="0">
              <a:buNone/>
            </a:pPr>
            <a:endParaRPr lang="en-US" sz="2000" dirty="0"/>
          </a:p>
          <a:p>
            <a:pPr marL="0" indent="0">
              <a:buNone/>
            </a:pPr>
            <a:r>
              <a:rPr lang="en-US" sz="2800" u="sng" dirty="0"/>
              <a:t>Consent</a:t>
            </a:r>
            <a:endParaRPr lang="en-US" sz="2800" dirty="0"/>
          </a:p>
          <a:p>
            <a:r>
              <a:rPr lang="en-US" sz="1800" dirty="0"/>
              <a:t>Lack of protest or resistance ≠ consent</a:t>
            </a:r>
          </a:p>
          <a:p>
            <a:r>
              <a:rPr lang="en-US" sz="1800" dirty="0"/>
              <a:t>Consent should not be assumed</a:t>
            </a:r>
          </a:p>
          <a:p>
            <a:r>
              <a:rPr lang="en-US" sz="1800" dirty="0"/>
              <a:t>Must be present through the entire incident; consent can be withdrawn at any time</a:t>
            </a:r>
          </a:p>
          <a:p>
            <a:r>
              <a:rPr lang="en-US" sz="1800" dirty="0"/>
              <a:t>The inability to give consent may be a result of, but not limited to, the following individuals:</a:t>
            </a:r>
          </a:p>
          <a:p>
            <a:pPr lvl="1"/>
            <a:r>
              <a:rPr lang="en-US" sz="1600" dirty="0"/>
              <a:t>Persons who are asleep or unconscious.</a:t>
            </a:r>
          </a:p>
          <a:p>
            <a:pPr lvl="1"/>
            <a:r>
              <a:rPr lang="en-US" sz="1600" dirty="0"/>
              <a:t>Persons who are incapacitated due to the influence of drugs, alcohol, or medication.</a:t>
            </a:r>
          </a:p>
          <a:p>
            <a:pPr lvl="1"/>
            <a:r>
              <a:rPr lang="en-US" sz="1600" dirty="0"/>
              <a:t>Persons who are unable to communicate consent due to a mental or physical condition, including minors.</a:t>
            </a:r>
          </a:p>
          <a:p>
            <a:pPr marL="0" indent="0">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144</a:t>
            </a:fld>
            <a:endParaRPr lang="en-US"/>
          </a:p>
        </p:txBody>
      </p:sp>
    </p:spTree>
    <p:extLst>
      <p:ext uri="{BB962C8B-B14F-4D97-AF65-F5344CB8AC3E}">
        <p14:creationId xmlns:p14="http://schemas.microsoft.com/office/powerpoint/2010/main" val="35156958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The Consent Construct (ATIXA)</a:t>
            </a:r>
          </a:p>
          <a:p>
            <a:pPr marL="0" indent="0">
              <a:buNone/>
            </a:pPr>
            <a:endParaRPr lang="en-US" sz="2000" dirty="0"/>
          </a:p>
          <a:p>
            <a:pPr marL="0" indent="0">
              <a:buNone/>
            </a:pPr>
            <a:r>
              <a:rPr lang="en-US" sz="2800" u="sng" dirty="0"/>
              <a:t>Consent (as defined in 08.01.01)</a:t>
            </a:r>
            <a:endParaRPr lang="en-US" sz="2800" dirty="0"/>
          </a:p>
          <a:p>
            <a:pPr marL="0" indent="0">
              <a:buNone/>
            </a:pPr>
            <a:endParaRPr lang="en-US" sz="1800" dirty="0">
              <a:solidFill>
                <a:srgbClr val="C00000"/>
              </a:solidFill>
            </a:endParaRPr>
          </a:p>
          <a:p>
            <a:pPr marL="0" indent="0">
              <a:buNone/>
            </a:pPr>
            <a:r>
              <a:rPr lang="en-US" sz="1800" dirty="0">
                <a:solidFill>
                  <a:srgbClr val="C00000"/>
                </a:solidFill>
              </a:rPr>
              <a:t>Clear, voluntary and ongoing</a:t>
            </a:r>
            <a:r>
              <a:rPr lang="en-US" sz="1800" dirty="0"/>
              <a:t> agreement to engage in a </a:t>
            </a:r>
            <a:r>
              <a:rPr lang="en-US" sz="1800" dirty="0">
                <a:solidFill>
                  <a:srgbClr val="C00000"/>
                </a:solidFill>
              </a:rPr>
              <a:t>specific sexual act</a:t>
            </a:r>
            <a:r>
              <a:rPr lang="en-US" sz="1800" dirty="0"/>
              <a:t>. Persons need not verbalize their consent to engage in a specific sexual act for there to be permission. Permission to engage in a sexual act may be indicated through physical actions rather than words. A person who was asleep or mentally or physically </a:t>
            </a:r>
            <a:r>
              <a:rPr lang="en-US" sz="1800" dirty="0">
                <a:solidFill>
                  <a:srgbClr val="C00000"/>
                </a:solidFill>
              </a:rPr>
              <a:t>incapacitated</a:t>
            </a:r>
            <a:r>
              <a:rPr lang="en-US" sz="1800" dirty="0"/>
              <a:t>, either through the effect of drugs or alcohol or for any other reason, or whose agreement was made under </a:t>
            </a:r>
            <a:r>
              <a:rPr lang="en-US" sz="1800" dirty="0">
                <a:solidFill>
                  <a:srgbClr val="C00000"/>
                </a:solidFill>
              </a:rPr>
              <a:t>duress or by threat, coercion, or force</a:t>
            </a:r>
            <a:r>
              <a:rPr lang="en-US" sz="1800" dirty="0"/>
              <a:t>, cannot give consent.</a:t>
            </a:r>
          </a:p>
          <a:p>
            <a:pPr marL="0" indent="0">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145</a:t>
            </a:fld>
            <a:endParaRPr lang="en-US"/>
          </a:p>
        </p:txBody>
      </p:sp>
    </p:spTree>
    <p:extLst>
      <p:ext uri="{BB962C8B-B14F-4D97-AF65-F5344CB8AC3E}">
        <p14:creationId xmlns:p14="http://schemas.microsoft.com/office/powerpoint/2010/main" val="127179105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The Consent Construct (ATIXA)</a:t>
            </a:r>
          </a:p>
          <a:p>
            <a:pPr marL="0" indent="0">
              <a:buNone/>
            </a:pPr>
            <a:endParaRPr lang="en-US" sz="2000" dirty="0"/>
          </a:p>
          <a:p>
            <a:pPr marL="0" indent="0">
              <a:buNone/>
            </a:pPr>
            <a:r>
              <a:rPr lang="en-US" sz="2800" u="sng" dirty="0"/>
              <a:t>Consent complications</a:t>
            </a:r>
          </a:p>
          <a:p>
            <a:pPr marL="0" indent="0">
              <a:buNone/>
            </a:pPr>
            <a:endParaRPr lang="en-US" sz="1800" dirty="0">
              <a:solidFill>
                <a:srgbClr val="C00000"/>
              </a:solidFill>
            </a:endParaRPr>
          </a:p>
          <a:p>
            <a:r>
              <a:rPr lang="en-US" sz="1800" dirty="0"/>
              <a:t>Lack of relationships and understood norms of behavior</a:t>
            </a:r>
          </a:p>
          <a:p>
            <a:r>
              <a:rPr lang="en-US" sz="1800" dirty="0"/>
              <a:t>Past interactions with one another that may be transposed onto the current encounter</a:t>
            </a:r>
          </a:p>
          <a:p>
            <a:r>
              <a:rPr lang="en-US" sz="1800" dirty="0"/>
              <a:t>Past interactions with others that get transposed onto a new partner</a:t>
            </a:r>
          </a:p>
          <a:p>
            <a:r>
              <a:rPr lang="en-US" sz="1800" dirty="0"/>
              <a:t>Influence of alcohol and/or drugs</a:t>
            </a:r>
          </a:p>
          <a:p>
            <a:r>
              <a:rPr lang="en-US" sz="1800" dirty="0"/>
              <a:t>Alternative Lifestyles and Power Exchanges (Kink, BDSM, con </a:t>
            </a:r>
            <a:r>
              <a:rPr lang="en-US" sz="1800" dirty="0" err="1"/>
              <a:t>noncon</a:t>
            </a:r>
            <a:r>
              <a:rPr lang="en-US" sz="1800" dirty="0"/>
              <a:t>, etc.)</a:t>
            </a:r>
          </a:p>
          <a:p>
            <a:pPr lvl="1"/>
            <a:r>
              <a:rPr lang="en-US" sz="1400" dirty="0"/>
              <a:t>Useful resource for investigators: https://www.urbandictionary.com/)</a:t>
            </a:r>
          </a:p>
          <a:p>
            <a:pPr marL="0" indent="0">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146</a:t>
            </a:fld>
            <a:endParaRPr lang="en-US"/>
          </a:p>
        </p:txBody>
      </p:sp>
    </p:spTree>
    <p:extLst>
      <p:ext uri="{BB962C8B-B14F-4D97-AF65-F5344CB8AC3E}">
        <p14:creationId xmlns:p14="http://schemas.microsoft.com/office/powerpoint/2010/main" val="26874091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Alcohol and Other Drugs</a:t>
            </a:r>
          </a:p>
          <a:p>
            <a:pPr marL="0" indent="0">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147</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801" y="2819400"/>
            <a:ext cx="5263198" cy="2494756"/>
          </a:xfrm>
          <a:prstGeom prst="rect">
            <a:avLst/>
          </a:prstGeom>
        </p:spPr>
      </p:pic>
    </p:spTree>
    <p:extLst>
      <p:ext uri="{BB962C8B-B14F-4D97-AF65-F5344CB8AC3E}">
        <p14:creationId xmlns:p14="http://schemas.microsoft.com/office/powerpoint/2010/main" val="192516392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Alcohol and Other Drugs</a:t>
            </a:r>
          </a:p>
          <a:p>
            <a:pPr marL="0" indent="0">
              <a:buNone/>
            </a:pPr>
            <a:endParaRPr lang="en-US" sz="2000" dirty="0"/>
          </a:p>
          <a:p>
            <a:pPr marL="0" indent="0">
              <a:buNone/>
            </a:pPr>
            <a:r>
              <a:rPr lang="en-US" sz="2800" dirty="0"/>
              <a:t>Can two adults who are both “drunk” engage in consensual sex with one another?</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148</a:t>
            </a:fld>
            <a:endParaRPr lang="en-US"/>
          </a:p>
        </p:txBody>
      </p:sp>
    </p:spTree>
    <p:extLst>
      <p:ext uri="{BB962C8B-B14F-4D97-AF65-F5344CB8AC3E}">
        <p14:creationId xmlns:p14="http://schemas.microsoft.com/office/powerpoint/2010/main" val="17207897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Alcohol and Other Drugs</a:t>
            </a:r>
          </a:p>
          <a:p>
            <a:pPr marL="0" indent="0">
              <a:buNone/>
            </a:pPr>
            <a:endParaRPr lang="en-US" sz="2000" dirty="0"/>
          </a:p>
          <a:p>
            <a:pPr marL="0" indent="0">
              <a:buNone/>
            </a:pPr>
            <a:r>
              <a:rPr lang="en-US" sz="2800" dirty="0"/>
              <a:t>Can two adults who are both “drunk” engage in consensual sex with one another?</a:t>
            </a:r>
          </a:p>
          <a:p>
            <a:pPr marL="0" indent="0">
              <a:buNone/>
            </a:pPr>
            <a:endParaRPr lang="en-US" sz="2800" dirty="0"/>
          </a:p>
          <a:p>
            <a:pPr marL="0" indent="0">
              <a:buNone/>
            </a:pPr>
            <a:r>
              <a:rPr lang="en-US" sz="2000" b="1" dirty="0">
                <a:solidFill>
                  <a:srgbClr val="C00000"/>
                </a:solidFill>
              </a:rPr>
              <a:t>YES</a:t>
            </a:r>
            <a:r>
              <a:rPr lang="en-US" sz="2000" dirty="0"/>
              <a:t> – our standard for lack of consent is not “drunk” (otherwise defined as inebriated), but </a:t>
            </a:r>
            <a:r>
              <a:rPr lang="en-US" sz="2000" u="sng" dirty="0"/>
              <a:t>incapacitated</a:t>
            </a:r>
            <a:r>
              <a:rPr lang="en-US" sz="2000" dirty="0"/>
              <a:t>.</a:t>
            </a:r>
          </a:p>
          <a:p>
            <a:pPr marL="0" indent="0">
              <a:buNone/>
            </a:pPr>
            <a:endParaRPr lang="en-US" sz="1800" dirty="0"/>
          </a:p>
          <a:p>
            <a:pPr marL="0" indent="0">
              <a:buNone/>
            </a:pPr>
            <a:r>
              <a:rPr lang="en-US" sz="2000" dirty="0"/>
              <a:t>To be </a:t>
            </a:r>
            <a:r>
              <a:rPr lang="en-US" sz="2000" u="sng" dirty="0"/>
              <a:t>incapacitated</a:t>
            </a:r>
            <a:r>
              <a:rPr lang="en-US" sz="2000" dirty="0"/>
              <a:t> means to be physically helpless and/or be mentally incapable of making a decision and appreciating the consequences of one’s choices.</a:t>
            </a:r>
          </a:p>
          <a:p>
            <a:pPr marL="0" indent="0">
              <a:buNone/>
            </a:pPr>
            <a:endParaRPr lang="en-US" sz="28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149</a:t>
            </a:fld>
            <a:endParaRPr lang="en-US"/>
          </a:p>
        </p:txBody>
      </p:sp>
    </p:spTree>
    <p:extLst>
      <p:ext uri="{BB962C8B-B14F-4D97-AF65-F5344CB8AC3E}">
        <p14:creationId xmlns:p14="http://schemas.microsoft.com/office/powerpoint/2010/main" val="3294102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Section Two</a:t>
            </a:r>
          </a:p>
          <a:p>
            <a:endParaRPr lang="en-US" dirty="0"/>
          </a:p>
          <a:p>
            <a:pPr marL="0" indent="0" algn="ctr">
              <a:buNone/>
            </a:pPr>
            <a:r>
              <a:rPr lang="en-US" sz="4800" b="1" dirty="0"/>
              <a:t>The Investigations Process</a:t>
            </a:r>
          </a:p>
          <a:p>
            <a:pPr marL="0" indent="0" algn="ctr">
              <a:buNone/>
            </a:pPr>
            <a:r>
              <a:rPr lang="en-US" sz="4800" b="1" dirty="0"/>
              <a:t>and Logistics</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15</a:t>
            </a:fld>
            <a:endParaRPr lang="en-US"/>
          </a:p>
        </p:txBody>
      </p:sp>
    </p:spTree>
    <p:extLst>
      <p:ext uri="{BB962C8B-B14F-4D97-AF65-F5344CB8AC3E}">
        <p14:creationId xmlns:p14="http://schemas.microsoft.com/office/powerpoint/2010/main" val="2502025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Alcohol and Other Drugs</a:t>
            </a:r>
          </a:p>
          <a:p>
            <a:pPr marL="0" indent="0">
              <a:buNone/>
            </a:pPr>
            <a:endParaRPr lang="en-US" sz="2000" dirty="0"/>
          </a:p>
          <a:p>
            <a:pPr marL="0" indent="0">
              <a:buNone/>
            </a:pPr>
            <a:r>
              <a:rPr lang="en-US" sz="1800" dirty="0"/>
              <a:t>Tolerance</a:t>
            </a:r>
          </a:p>
          <a:p>
            <a:pPr marL="0" indent="0">
              <a:buNone/>
            </a:pPr>
            <a:r>
              <a:rPr lang="en-US" sz="1800" dirty="0"/>
              <a:t>What is a drink? (niaa.nih.gov)</a:t>
            </a:r>
          </a:p>
          <a:p>
            <a:pPr marL="0" indent="0">
              <a:buNone/>
            </a:pPr>
            <a:r>
              <a:rPr lang="en-US" sz="1800" dirty="0"/>
              <a:t>		12 oz. of beer (5% alcohol)</a:t>
            </a:r>
          </a:p>
          <a:p>
            <a:pPr marL="0" indent="0">
              <a:buNone/>
            </a:pPr>
            <a:r>
              <a:rPr lang="en-US" sz="1800" dirty="0"/>
              <a:t>		5 oz. of wine (12% alcohol)</a:t>
            </a:r>
          </a:p>
          <a:p>
            <a:pPr marL="0" indent="0">
              <a:buNone/>
            </a:pPr>
            <a:r>
              <a:rPr lang="en-US" sz="1800" dirty="0"/>
              <a:t>		1.5 oz. distilled spirits (40% alcohol)</a:t>
            </a:r>
          </a:p>
          <a:p>
            <a:pPr marL="0" indent="0">
              <a:buNone/>
            </a:pPr>
            <a:r>
              <a:rPr lang="en-US" sz="1800" dirty="0"/>
              <a:t>Metabolism</a:t>
            </a:r>
          </a:p>
          <a:p>
            <a:pPr marL="0" indent="0">
              <a:buNone/>
            </a:pPr>
            <a:r>
              <a:rPr lang="en-US" sz="1800" dirty="0"/>
              <a:t>The “I” Words</a:t>
            </a:r>
          </a:p>
          <a:p>
            <a:pPr marL="0" indent="0">
              <a:buNone/>
            </a:pPr>
            <a:r>
              <a:rPr lang="en-US" sz="1800" dirty="0"/>
              <a:t>		Influence</a:t>
            </a:r>
          </a:p>
          <a:p>
            <a:pPr marL="0" indent="0">
              <a:buNone/>
            </a:pPr>
            <a:r>
              <a:rPr lang="en-US" sz="1800" dirty="0"/>
              <a:t>		Impairment</a:t>
            </a:r>
          </a:p>
          <a:p>
            <a:pPr marL="0" indent="0">
              <a:buNone/>
            </a:pPr>
            <a:r>
              <a:rPr lang="en-US" sz="1800" dirty="0"/>
              <a:t>		Inebriation/Intoxication (drunk)</a:t>
            </a:r>
          </a:p>
          <a:p>
            <a:pPr marL="0" indent="0">
              <a:buNone/>
            </a:pPr>
            <a:r>
              <a:rPr lang="en-US" sz="1800" dirty="0"/>
              <a:t>		Incapacitation</a:t>
            </a:r>
          </a:p>
          <a:p>
            <a:pPr marL="0" indent="0">
              <a:buNone/>
            </a:pPr>
            <a:endParaRPr lang="en-US" sz="1800" dirty="0"/>
          </a:p>
          <a:p>
            <a:pPr marL="0" indent="0">
              <a:buNone/>
            </a:pPr>
            <a:endParaRPr lang="en-US" sz="28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150</a:t>
            </a:fld>
            <a:endParaRPr lang="en-US"/>
          </a:p>
        </p:txBody>
      </p:sp>
    </p:spTree>
    <p:extLst>
      <p:ext uri="{BB962C8B-B14F-4D97-AF65-F5344CB8AC3E}">
        <p14:creationId xmlns:p14="http://schemas.microsoft.com/office/powerpoint/2010/main" val="40500295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Alcohol and Other Drugs</a:t>
            </a:r>
          </a:p>
          <a:p>
            <a:pPr marL="0" indent="0">
              <a:buNone/>
            </a:pPr>
            <a:endParaRPr lang="en-US" sz="2000" dirty="0"/>
          </a:p>
          <a:p>
            <a:pPr marL="0" indent="0">
              <a:buNone/>
            </a:pPr>
            <a:r>
              <a:rPr lang="en-US" sz="1800" dirty="0"/>
              <a:t>Factors that effect capacity</a:t>
            </a:r>
          </a:p>
          <a:p>
            <a:pPr marL="0" indent="0">
              <a:buNone/>
            </a:pPr>
            <a:r>
              <a:rPr lang="en-US" sz="1800" dirty="0"/>
              <a:t>	sex				age	</a:t>
            </a:r>
          </a:p>
          <a:p>
            <a:pPr marL="0" indent="0">
              <a:buNone/>
            </a:pPr>
            <a:r>
              <a:rPr lang="en-US" sz="1800" dirty="0"/>
              <a:t>	body mass			tolerance</a:t>
            </a:r>
          </a:p>
          <a:p>
            <a:pPr marL="0" indent="0">
              <a:buNone/>
            </a:pPr>
            <a:r>
              <a:rPr lang="en-US" sz="1800" dirty="0"/>
              <a:t>	illness				menstrual cycle			stomach contents			method of drinking</a:t>
            </a:r>
          </a:p>
          <a:p>
            <a:pPr marL="0" indent="0">
              <a:buNone/>
            </a:pPr>
            <a:r>
              <a:rPr lang="en-US" sz="1800" dirty="0"/>
              <a:t>	water consumption		duration of drinking</a:t>
            </a:r>
          </a:p>
          <a:p>
            <a:pPr marL="0" indent="0">
              <a:buNone/>
            </a:pPr>
            <a:r>
              <a:rPr lang="en-US" sz="1800" dirty="0"/>
              <a:t>	type of alcohol consumed		carbonation</a:t>
            </a:r>
          </a:p>
          <a:p>
            <a:pPr marL="0" indent="0">
              <a:buNone/>
            </a:pPr>
            <a:r>
              <a:rPr lang="en-US" sz="1800" dirty="0"/>
              <a:t>	amount of alcohol consumed	</a:t>
            </a:r>
          </a:p>
          <a:p>
            <a:pPr marL="0" indent="0">
              <a:buNone/>
            </a:pPr>
            <a:r>
              <a:rPr lang="en-US" sz="1800" dirty="0"/>
              <a:t>	prescription and non-prescription medications</a:t>
            </a:r>
          </a:p>
          <a:p>
            <a:pPr marL="0" indent="0">
              <a:buNone/>
            </a:pPr>
            <a:endParaRPr lang="en-US" sz="28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151</a:t>
            </a:fld>
            <a:endParaRPr lang="en-US"/>
          </a:p>
        </p:txBody>
      </p:sp>
    </p:spTree>
    <p:extLst>
      <p:ext uri="{BB962C8B-B14F-4D97-AF65-F5344CB8AC3E}">
        <p14:creationId xmlns:p14="http://schemas.microsoft.com/office/powerpoint/2010/main" val="21206568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Alcohol and Other Drugs</a:t>
            </a:r>
          </a:p>
          <a:p>
            <a:pPr marL="0" indent="0">
              <a:buNone/>
            </a:pPr>
            <a:endParaRPr lang="en-US" sz="2000" dirty="0"/>
          </a:p>
          <a:p>
            <a:pPr marL="0" indent="0">
              <a:buNone/>
            </a:pPr>
            <a:r>
              <a:rPr lang="en-US" sz="1800" dirty="0"/>
              <a:t>Passing out vs. Blacking out</a:t>
            </a:r>
          </a:p>
          <a:p>
            <a:pPr marL="0" indent="0">
              <a:buNone/>
            </a:pPr>
            <a:endParaRPr lang="en-US" sz="1800" dirty="0"/>
          </a:p>
          <a:p>
            <a:pPr marL="0" indent="0">
              <a:buNone/>
            </a:pPr>
            <a:r>
              <a:rPr lang="en-US" sz="1800" dirty="0"/>
              <a:t>Investigators:</a:t>
            </a:r>
          </a:p>
          <a:p>
            <a:pPr marL="0" indent="0">
              <a:buNone/>
            </a:pPr>
            <a:r>
              <a:rPr lang="en-US" sz="1800" dirty="0"/>
              <a:t>	- Estimate blood alcohol level based on information available</a:t>
            </a:r>
          </a:p>
          <a:p>
            <a:pPr marL="0" indent="0">
              <a:buNone/>
            </a:pPr>
            <a:r>
              <a:rPr lang="en-US" sz="1800" dirty="0"/>
              <a:t>	- Compare this to the reported/observed behaviors</a:t>
            </a:r>
          </a:p>
          <a:p>
            <a:pPr marL="0" indent="0">
              <a:buNone/>
            </a:pPr>
            <a:r>
              <a:rPr lang="en-US" sz="1800" dirty="0"/>
              <a:t>	- Are these consistent with one another?</a:t>
            </a:r>
          </a:p>
          <a:p>
            <a:pPr marL="0" indent="0">
              <a:buNone/>
            </a:pPr>
            <a:r>
              <a:rPr lang="en-US" sz="1800" dirty="0"/>
              <a:t>	- Are these indicative of a lack of capacity to consent?</a:t>
            </a:r>
          </a:p>
          <a:p>
            <a:pPr marL="0" indent="0">
              <a:buNone/>
            </a:pPr>
            <a:endParaRPr lang="en-US" sz="1800" dirty="0"/>
          </a:p>
          <a:p>
            <a:pPr marL="0" indent="0">
              <a:buNone/>
            </a:pPr>
            <a:r>
              <a:rPr lang="en-US" sz="1800" dirty="0"/>
              <a:t>What about?</a:t>
            </a:r>
          </a:p>
          <a:p>
            <a:pPr marL="0" indent="0">
              <a:buNone/>
            </a:pPr>
            <a:r>
              <a:rPr lang="en-US" sz="1800" dirty="0"/>
              <a:t>	- Mutual Incapacity</a:t>
            </a:r>
          </a:p>
          <a:p>
            <a:pPr marL="0" indent="0">
              <a:buNone/>
            </a:pPr>
            <a:r>
              <a:rPr lang="en-US" sz="1800" dirty="0"/>
              <a:t>	- Known or reasonably should have known…</a:t>
            </a:r>
          </a:p>
          <a:p>
            <a:pPr marL="0" indent="0">
              <a:buNone/>
            </a:pPr>
            <a:endParaRPr lang="en-US" sz="1800" dirty="0"/>
          </a:p>
          <a:p>
            <a:pPr marL="0" indent="0">
              <a:buNone/>
            </a:pPr>
            <a:endParaRPr lang="en-US" sz="28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152</a:t>
            </a:fld>
            <a:endParaRPr lang="en-US"/>
          </a:p>
        </p:txBody>
      </p:sp>
    </p:spTree>
    <p:extLst>
      <p:ext uri="{BB962C8B-B14F-4D97-AF65-F5344CB8AC3E}">
        <p14:creationId xmlns:p14="http://schemas.microsoft.com/office/powerpoint/2010/main" val="59774830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Alcohol and Other Drugs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200" dirty="0"/>
          </a:p>
          <a:p>
            <a:pPr marL="0" indent="0">
              <a:buNone/>
            </a:pPr>
            <a:endParaRPr lang="en-US" sz="1000" dirty="0"/>
          </a:p>
          <a:p>
            <a:pPr marL="0" indent="0">
              <a:buNone/>
            </a:pPr>
            <a:r>
              <a:rPr lang="en-US" sz="1000" dirty="0"/>
              <a:t>http://www.uwec.edu/CASE/students/moderation.htm</a:t>
            </a:r>
          </a:p>
          <a:p>
            <a:pPr marL="0" indent="0">
              <a:buNone/>
            </a:pPr>
            <a:endParaRPr lang="en-US" sz="1800" dirty="0"/>
          </a:p>
          <a:p>
            <a:pPr marL="0" indent="0">
              <a:buNone/>
            </a:pPr>
            <a:endParaRPr lang="en-US" sz="28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153</a:t>
            </a:fld>
            <a:endParaRPr lang="en-US"/>
          </a:p>
        </p:txBody>
      </p:sp>
      <p:pic>
        <p:nvPicPr>
          <p:cNvPr id="5" name="Picture 4">
            <a:extLst>
              <a:ext uri="{FF2B5EF4-FFF2-40B4-BE49-F238E27FC236}">
                <a16:creationId xmlns:a16="http://schemas.microsoft.com/office/drawing/2014/main" id="{7B4A77F5-F342-4B10-A8E5-22CE4B718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133600"/>
            <a:ext cx="4357437" cy="4139566"/>
          </a:xfrm>
          <a:prstGeom prst="rect">
            <a:avLst/>
          </a:prstGeom>
        </p:spPr>
      </p:pic>
    </p:spTree>
    <p:extLst>
      <p:ext uri="{BB962C8B-B14F-4D97-AF65-F5344CB8AC3E}">
        <p14:creationId xmlns:p14="http://schemas.microsoft.com/office/powerpoint/2010/main" val="41181200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Alcohol and Other Drugs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200" dirty="0"/>
          </a:p>
          <a:p>
            <a:pPr marL="0" indent="0">
              <a:buNone/>
            </a:pPr>
            <a:endParaRPr lang="en-US" sz="1000" dirty="0"/>
          </a:p>
          <a:p>
            <a:pPr marL="0" indent="0">
              <a:buNone/>
            </a:pPr>
            <a:r>
              <a:rPr lang="en-US" sz="1000" dirty="0"/>
              <a:t>https://casaa.unm.edu/BACcalc.html</a:t>
            </a:r>
            <a:endParaRPr lang="en-US" sz="1800" dirty="0"/>
          </a:p>
          <a:p>
            <a:pPr marL="0" indent="0">
              <a:buNone/>
            </a:pPr>
            <a:endParaRPr lang="en-US" sz="28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154</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09800"/>
            <a:ext cx="7636953" cy="3775724"/>
          </a:xfrm>
          <a:prstGeom prst="rect">
            <a:avLst/>
          </a:prstGeom>
        </p:spPr>
      </p:pic>
    </p:spTree>
    <p:extLst>
      <p:ext uri="{BB962C8B-B14F-4D97-AF65-F5344CB8AC3E}">
        <p14:creationId xmlns:p14="http://schemas.microsoft.com/office/powerpoint/2010/main" val="10036435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Alcohol and Other Drugs</a:t>
            </a:r>
          </a:p>
          <a:p>
            <a:pPr marL="0" indent="0">
              <a:buNone/>
            </a:pPr>
            <a:endParaRPr lang="en-US" sz="2000" dirty="0"/>
          </a:p>
          <a:p>
            <a:pPr marL="0" indent="0">
              <a:buNone/>
            </a:pPr>
            <a:r>
              <a:rPr lang="en-US" sz="2000" u="sng" dirty="0"/>
              <a:t>Other (illicit) drugs</a:t>
            </a:r>
            <a:r>
              <a:rPr lang="en-US" sz="2000" dirty="0"/>
              <a:t>:</a:t>
            </a:r>
          </a:p>
          <a:p>
            <a:pPr marL="0" indent="0">
              <a:buNone/>
            </a:pPr>
            <a:endParaRPr lang="en-US" sz="2000" dirty="0"/>
          </a:p>
          <a:p>
            <a:pPr marL="0" indent="0">
              <a:buNone/>
            </a:pPr>
            <a:r>
              <a:rPr lang="en-US" sz="2000" dirty="0"/>
              <a:t>- By design, other drugs (illicit, non-prescription) are designed to impair normal bodily functions</a:t>
            </a:r>
          </a:p>
          <a:p>
            <a:pPr marL="0" indent="0">
              <a:buNone/>
            </a:pPr>
            <a:endParaRPr lang="en-US" sz="1400" dirty="0"/>
          </a:p>
          <a:p>
            <a:pPr marL="0" indent="0">
              <a:buNone/>
            </a:pPr>
            <a:r>
              <a:rPr lang="en-US" sz="2000" dirty="0"/>
              <a:t>- The quality control of drugs is difficult to account for; illicit drugs can be tainted with other drugs that significantly effect the experience of being “high” (</a:t>
            </a:r>
            <a:r>
              <a:rPr lang="en-US" sz="2000" dirty="0">
                <a:solidFill>
                  <a:srgbClr val="C00000"/>
                </a:solidFill>
              </a:rPr>
              <a:t>note that “high” does not automatically indicate incapacity</a:t>
            </a:r>
            <a:r>
              <a:rPr lang="en-US" sz="2000" dirty="0"/>
              <a:t>)</a:t>
            </a:r>
          </a:p>
          <a:p>
            <a:pPr marL="0" indent="0">
              <a:buNone/>
            </a:pPr>
            <a:endParaRPr lang="en-US" sz="1400" dirty="0"/>
          </a:p>
          <a:p>
            <a:pPr marL="0" indent="0">
              <a:buNone/>
            </a:pPr>
            <a:r>
              <a:rPr lang="en-US" sz="2000" dirty="0"/>
              <a:t>- When used with alcohol, the effects of drugs are cumulative to the effects of alcohol</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200" dirty="0"/>
          </a:p>
          <a:p>
            <a:pPr marL="0" indent="0">
              <a:buNone/>
            </a:pPr>
            <a:endParaRPr lang="en-US" sz="1000" dirty="0"/>
          </a:p>
          <a:p>
            <a:pPr marL="0" indent="0">
              <a:buNone/>
            </a:pPr>
            <a:endParaRPr lang="en-US" sz="28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155</a:t>
            </a:fld>
            <a:endParaRPr lang="en-US"/>
          </a:p>
        </p:txBody>
      </p:sp>
    </p:spTree>
    <p:extLst>
      <p:ext uri="{BB962C8B-B14F-4D97-AF65-F5344CB8AC3E}">
        <p14:creationId xmlns:p14="http://schemas.microsoft.com/office/powerpoint/2010/main" val="26956238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Trauma</a:t>
            </a:r>
          </a:p>
          <a:p>
            <a:pPr marL="0" indent="0">
              <a:buNone/>
            </a:pPr>
            <a:endParaRPr lang="en-US" sz="2000" dirty="0"/>
          </a:p>
          <a:p>
            <a:pPr marL="0" indent="0">
              <a:buNone/>
            </a:pPr>
            <a:r>
              <a:rPr lang="en-US" sz="2000" dirty="0"/>
              <a:t>What is Trauma?</a:t>
            </a:r>
          </a:p>
          <a:p>
            <a:pPr marL="0" indent="0">
              <a:buNone/>
            </a:pPr>
            <a:endParaRPr lang="en-US" sz="1400" dirty="0"/>
          </a:p>
          <a:p>
            <a:pPr marL="0" indent="0">
              <a:buNone/>
            </a:pPr>
            <a:r>
              <a:rPr lang="en-US" sz="2000" dirty="0"/>
              <a:t>Trauma is exposure to an event or events that creates a real or perceived threat to life, safety, or sense of well being and bodily integrity.</a:t>
            </a:r>
          </a:p>
          <a:p>
            <a:pPr marL="0" indent="0">
              <a:buNone/>
            </a:pPr>
            <a:endParaRPr lang="en-US" sz="1400" dirty="0"/>
          </a:p>
          <a:p>
            <a:pPr marL="0" indent="0">
              <a:buNone/>
            </a:pPr>
            <a:r>
              <a:rPr lang="en-US" sz="2000" dirty="0"/>
              <a:t>Trauma results from war, natural disasters, physical violence (non-sexual and sexual), relationship violence, stalking, and child abuse. Trauma is different than stress in how it activates certain parts of the brain and shuts down others.</a:t>
            </a:r>
          </a:p>
          <a:p>
            <a:pPr marL="0" indent="0">
              <a:buNone/>
            </a:pPr>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156</a:t>
            </a:fld>
            <a:endParaRPr lang="en-US"/>
          </a:p>
        </p:txBody>
      </p:sp>
    </p:spTree>
    <p:extLst>
      <p:ext uri="{BB962C8B-B14F-4D97-AF65-F5344CB8AC3E}">
        <p14:creationId xmlns:p14="http://schemas.microsoft.com/office/powerpoint/2010/main" val="85677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Trauma</a:t>
            </a:r>
          </a:p>
          <a:p>
            <a:pPr marL="0" indent="0">
              <a:buNone/>
            </a:pPr>
            <a:endParaRPr lang="en-US" sz="2000" dirty="0"/>
          </a:p>
          <a:p>
            <a:pPr marL="0" indent="0">
              <a:buNone/>
            </a:pPr>
            <a:r>
              <a:rPr lang="en-US" sz="1600" dirty="0"/>
              <a:t>The Brain:</a:t>
            </a:r>
          </a:p>
          <a:p>
            <a:pPr marL="0" indent="0">
              <a:buNone/>
            </a:pPr>
            <a:r>
              <a:rPr lang="en-US" sz="1600" dirty="0"/>
              <a:t>Cortex (thinking)</a:t>
            </a:r>
          </a:p>
          <a:p>
            <a:pPr marL="0" indent="0">
              <a:buNone/>
            </a:pPr>
            <a:r>
              <a:rPr lang="en-US" sz="1600" dirty="0"/>
              <a:t>Limbic (emotions)</a:t>
            </a:r>
          </a:p>
          <a:p>
            <a:pPr marL="0" indent="0">
              <a:buNone/>
            </a:pPr>
            <a:r>
              <a:rPr lang="en-US" sz="1600" dirty="0"/>
              <a:t>Brain Stem (survival)</a:t>
            </a:r>
          </a:p>
          <a:p>
            <a:pPr marL="0" indent="0">
              <a:buNone/>
            </a:pPr>
            <a:endParaRPr lang="en-US" sz="1600" dirty="0"/>
          </a:p>
          <a:p>
            <a:pPr marL="0" indent="0">
              <a:buNone/>
            </a:pPr>
            <a:r>
              <a:rPr lang="en-US" sz="1600" dirty="0"/>
              <a:t>The Brain and Trauma (activated):</a:t>
            </a:r>
          </a:p>
          <a:p>
            <a:pPr marL="0" indent="0">
              <a:buNone/>
            </a:pPr>
            <a:r>
              <a:rPr lang="en-US" sz="1600" dirty="0"/>
              <a:t>Hypothalamus</a:t>
            </a:r>
          </a:p>
          <a:p>
            <a:pPr marL="0" indent="0">
              <a:buNone/>
            </a:pPr>
            <a:r>
              <a:rPr lang="en-US" sz="1600" dirty="0"/>
              <a:t>Pituitary</a:t>
            </a:r>
          </a:p>
          <a:p>
            <a:pPr marL="0" indent="0">
              <a:buNone/>
            </a:pPr>
            <a:r>
              <a:rPr lang="en-US" sz="1600" dirty="0"/>
              <a:t>Hippocampus</a:t>
            </a:r>
          </a:p>
          <a:p>
            <a:pPr marL="0" indent="0">
              <a:buNone/>
            </a:pPr>
            <a:r>
              <a:rPr lang="en-US" sz="1600" dirty="0"/>
              <a:t>Amygdala</a:t>
            </a:r>
          </a:p>
          <a:p>
            <a:pPr marL="0" indent="0">
              <a:buNone/>
            </a:pPr>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157</a:t>
            </a:fld>
            <a:endParaRPr lang="en-US"/>
          </a:p>
        </p:txBody>
      </p:sp>
      <p:pic>
        <p:nvPicPr>
          <p:cNvPr id="5" name="Picture 2">
            <a:extLst>
              <a:ext uri="{FF2B5EF4-FFF2-40B4-BE49-F238E27FC236}">
                <a16:creationId xmlns:a16="http://schemas.microsoft.com/office/drawing/2014/main" id="{68C8691E-884D-4B03-908B-BCA0F0ED0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19400"/>
            <a:ext cx="307088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9880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Trauma</a:t>
            </a:r>
          </a:p>
          <a:p>
            <a:pPr marL="0" indent="0">
              <a:buNone/>
            </a:pPr>
            <a:endParaRPr lang="en-US" sz="2000" dirty="0"/>
          </a:p>
          <a:p>
            <a:pPr marL="0" indent="0">
              <a:buNone/>
            </a:pPr>
            <a:r>
              <a:rPr lang="en-US" sz="1600" dirty="0"/>
              <a:t>“Alligator Brain” controls:</a:t>
            </a:r>
          </a:p>
          <a:p>
            <a:pPr marL="0" indent="0">
              <a:buNone/>
            </a:pPr>
            <a:r>
              <a:rPr lang="en-US" sz="1600" dirty="0"/>
              <a:t>Fight (approach)</a:t>
            </a:r>
          </a:p>
          <a:p>
            <a:pPr marL="0" indent="0">
              <a:buNone/>
            </a:pPr>
            <a:r>
              <a:rPr lang="en-US" sz="1600" dirty="0"/>
              <a:t>Flight (avoidance)</a:t>
            </a:r>
          </a:p>
          <a:p>
            <a:pPr marL="0" indent="0">
              <a:buNone/>
            </a:pPr>
            <a:r>
              <a:rPr lang="en-US" sz="1600" dirty="0"/>
              <a:t>Freeze (submission)</a:t>
            </a:r>
          </a:p>
          <a:p>
            <a:pPr marL="0" indent="0">
              <a:buNone/>
            </a:pPr>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158</a:t>
            </a:fld>
            <a:endParaRPr lang="en-US"/>
          </a:p>
        </p:txBody>
      </p:sp>
      <p:pic>
        <p:nvPicPr>
          <p:cNvPr id="5" name="Picture 2">
            <a:extLst>
              <a:ext uri="{FF2B5EF4-FFF2-40B4-BE49-F238E27FC236}">
                <a16:creationId xmlns:a16="http://schemas.microsoft.com/office/drawing/2014/main" id="{68C8691E-884D-4B03-908B-BCA0F0ED0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19400"/>
            <a:ext cx="307088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ROlshak\AppData\Local\Microsoft\Windows\Temporary Internet Files\Content.IE5\I6TEQMIN\cocodrilo[1].JPG">
            <a:extLst>
              <a:ext uri="{FF2B5EF4-FFF2-40B4-BE49-F238E27FC236}">
                <a16:creationId xmlns:a16="http://schemas.microsoft.com/office/drawing/2014/main" id="{011BC8C7-B8EC-4F55-AA6D-5C062645F8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956991"/>
            <a:ext cx="2552557" cy="162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05400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Trauma</a:t>
            </a:r>
          </a:p>
          <a:p>
            <a:pPr marL="0" indent="0">
              <a:buNone/>
            </a:pPr>
            <a:endParaRPr lang="en-US" sz="2000" dirty="0"/>
          </a:p>
          <a:p>
            <a:pPr marL="0" indent="0">
              <a:buNone/>
            </a:pPr>
            <a:r>
              <a:rPr lang="en-US" sz="1600" dirty="0"/>
              <a:t>Trauma triggers:</a:t>
            </a:r>
          </a:p>
          <a:p>
            <a:r>
              <a:rPr lang="en-US" sz="1600" dirty="0"/>
              <a:t>Fight, Flight, Freeze response (not a choice)</a:t>
            </a:r>
          </a:p>
          <a:p>
            <a:r>
              <a:rPr lang="en-US" sz="1600" dirty="0"/>
              <a:t>Incapacitation of frontal lobe through the release</a:t>
            </a:r>
          </a:p>
          <a:p>
            <a:pPr marL="0" indent="0">
              <a:buNone/>
            </a:pPr>
            <a:r>
              <a:rPr lang="en-US" sz="1600" dirty="0"/>
              <a:t>of a hormonal flood, which can last for up to 4 days</a:t>
            </a:r>
          </a:p>
          <a:p>
            <a:pPr marL="0" indent="0">
              <a:buNone/>
            </a:pPr>
            <a:r>
              <a:rPr lang="en-US" sz="1600" dirty="0"/>
              <a:t>and may be reactivated by a triggering event</a:t>
            </a:r>
          </a:p>
          <a:p>
            <a:r>
              <a:rPr lang="en-US" sz="1600" dirty="0"/>
              <a:t>Up to half of those experiencing a sexual assault </a:t>
            </a:r>
          </a:p>
          <a:p>
            <a:pPr marL="0" indent="0">
              <a:buNone/>
            </a:pPr>
            <a:r>
              <a:rPr lang="en-US" sz="1600" dirty="0"/>
              <a:t>experience a tonic immobility which is described as a paralysis – this is a biological response</a:t>
            </a:r>
          </a:p>
          <a:p>
            <a:r>
              <a:rPr lang="en-US" sz="1600" dirty="0"/>
              <a:t>Hippocampus (Memory Maker) can still accept sensory data and encode it, but cannot consolidate memories and store (think of a card catalog); memory recall tends to be fragmented and recall can be slow and difficult</a:t>
            </a:r>
          </a:p>
          <a:p>
            <a:pPr marL="0" indent="0">
              <a:buNone/>
            </a:pPr>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159</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905000"/>
            <a:ext cx="2844800" cy="2133600"/>
          </a:xfrm>
          <a:prstGeom prst="rect">
            <a:avLst/>
          </a:prstGeom>
        </p:spPr>
      </p:pic>
    </p:spTree>
    <p:extLst>
      <p:ext uri="{BB962C8B-B14F-4D97-AF65-F5344CB8AC3E}">
        <p14:creationId xmlns:p14="http://schemas.microsoft.com/office/powerpoint/2010/main" val="169604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Investigations Process &amp; Logistics</a:t>
            </a:r>
          </a:p>
          <a:p>
            <a:pPr marL="0" indent="0">
              <a:buNone/>
            </a:pPr>
            <a:endParaRPr lang="en-US" sz="2000" dirty="0"/>
          </a:p>
          <a:p>
            <a:pPr marL="0" lvl="0" indent="0" eaLnBrk="1" fontAlgn="auto" hangingPunct="1">
              <a:spcBef>
                <a:spcPts val="0"/>
              </a:spcBef>
              <a:spcAft>
                <a:spcPts val="0"/>
              </a:spcAft>
              <a:buNone/>
            </a:pPr>
            <a:r>
              <a:rPr lang="en-US" sz="2800" kern="1200" dirty="0">
                <a:solidFill>
                  <a:prstClr val="black"/>
                </a:solidFill>
                <a:latin typeface="Baskerville Old Face" panose="02020602080505020303" pitchFamily="18" charset="0"/>
                <a:ea typeface="Verdana" panose="020B0604030504040204" pitchFamily="34" charset="0"/>
              </a:rPr>
              <a:t>	</a:t>
            </a:r>
            <a:r>
              <a:rPr lang="en-US" sz="2800" kern="1200" dirty="0">
                <a:solidFill>
                  <a:prstClr val="black"/>
                </a:solidFill>
                <a:ea typeface="Verdana" panose="020B0604030504040204" pitchFamily="34" charset="0"/>
              </a:rPr>
              <a:t>a. Role of the Investigator</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b. Key Stages of Process</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c. Assignment of Investigators</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d. Initial Planning</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e. Developing a Strategy</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f.  Logistics</a:t>
            </a:r>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16</a:t>
            </a:fld>
            <a:endParaRPr lang="en-US"/>
          </a:p>
        </p:txBody>
      </p:sp>
    </p:spTree>
    <p:extLst>
      <p:ext uri="{BB962C8B-B14F-4D97-AF65-F5344CB8AC3E}">
        <p14:creationId xmlns:p14="http://schemas.microsoft.com/office/powerpoint/2010/main" val="70407663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Trauma</a:t>
            </a:r>
          </a:p>
          <a:p>
            <a:pPr marL="0" indent="0">
              <a:buNone/>
            </a:pPr>
            <a:endParaRPr lang="en-US" sz="2000" dirty="0"/>
          </a:p>
          <a:p>
            <a:pPr marL="0" indent="0">
              <a:buNone/>
            </a:pPr>
            <a:r>
              <a:rPr lang="en-US" sz="1600" dirty="0"/>
              <a:t>Trauma and Investigations</a:t>
            </a:r>
          </a:p>
          <a:p>
            <a:pPr marL="0" indent="0">
              <a:buNone/>
            </a:pPr>
            <a:endParaRPr lang="en-US" sz="1600" dirty="0"/>
          </a:p>
          <a:p>
            <a:r>
              <a:rPr lang="en-US" sz="1600" dirty="0"/>
              <a:t>Don’t diagnose whether or not trauma exists; respect that it may exist</a:t>
            </a:r>
          </a:p>
          <a:p>
            <a:r>
              <a:rPr lang="en-US" sz="1600" dirty="0"/>
              <a:t>Expect a non-linear account; the important issue is whether or not the accumulation of stories is coherent and consistent and not contradictory</a:t>
            </a:r>
          </a:p>
          <a:p>
            <a:r>
              <a:rPr lang="en-US" sz="1600" dirty="0"/>
              <a:t>Use open-ended questions and be patient in allowing for responses; don’t bombard someone with multiple questions or multi-part questions</a:t>
            </a:r>
          </a:p>
          <a:p>
            <a:r>
              <a:rPr lang="en-US" sz="1600" dirty="0"/>
              <a:t>Allow time</a:t>
            </a:r>
          </a:p>
          <a:p>
            <a:r>
              <a:rPr lang="en-US" sz="1600" dirty="0"/>
              <a:t>Never impose your expected reactions to an event on to someone else; how people react in a traumatic situation (and following it) may seem counter-intuitive</a:t>
            </a:r>
          </a:p>
          <a:p>
            <a:r>
              <a:rPr lang="en-US" sz="1600" dirty="0"/>
              <a:t>Use non-judgmental and non-blaming language; avoid “Why” questions</a:t>
            </a:r>
          </a:p>
          <a:p>
            <a:r>
              <a:rPr lang="en-US" sz="1600" dirty="0"/>
              <a:t>Emphasize transparency and predictability</a:t>
            </a:r>
          </a:p>
          <a:p>
            <a:pPr marL="0" indent="0">
              <a:buNone/>
            </a:pPr>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160</a:t>
            </a:fld>
            <a:endParaRPr lang="en-US"/>
          </a:p>
        </p:txBody>
      </p:sp>
    </p:spTree>
    <p:extLst>
      <p:ext uri="{BB962C8B-B14F-4D97-AF65-F5344CB8AC3E}">
        <p14:creationId xmlns:p14="http://schemas.microsoft.com/office/powerpoint/2010/main" val="49322708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Predation</a:t>
            </a:r>
          </a:p>
          <a:p>
            <a:pPr marL="0" indent="0">
              <a:buNone/>
            </a:pPr>
            <a:endParaRPr lang="en-US" sz="1400" dirty="0"/>
          </a:p>
          <a:p>
            <a:pPr marL="0" indent="0">
              <a:buNone/>
            </a:pPr>
            <a:r>
              <a:rPr lang="en-US" sz="2000" dirty="0"/>
              <a:t>Definition of Predation (08.01.01)</a:t>
            </a:r>
          </a:p>
          <a:p>
            <a:pPr marL="0" indent="0">
              <a:buNone/>
            </a:pPr>
            <a:endParaRPr lang="en-US" sz="1400" dirty="0"/>
          </a:p>
          <a:p>
            <a:pPr marL="0" indent="0">
              <a:buNone/>
            </a:pPr>
            <a:r>
              <a:rPr lang="en-US" sz="2000" dirty="0"/>
              <a:t>Predation – an intent to engage in these acts prior to their occurrence demonstrating premeditation, planning or forethought, and is reflected in communicated intent (verbal, visual, or written), threats directed at a party, attempts to incapacitate a party, attempts to isolate a party, utilizing violence, or other actions that a reasonable person would construe as a pre-meditation to engage in unwanted actions. Committing any of these actions with an individual under the age of consent is also considered predatory.</a:t>
            </a:r>
          </a:p>
          <a:p>
            <a:pPr marL="0" indent="0">
              <a:buNone/>
            </a:pPr>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161</a:t>
            </a:fld>
            <a:endParaRPr lang="en-US"/>
          </a:p>
        </p:txBody>
      </p:sp>
    </p:spTree>
    <p:extLst>
      <p:ext uri="{BB962C8B-B14F-4D97-AF65-F5344CB8AC3E}">
        <p14:creationId xmlns:p14="http://schemas.microsoft.com/office/powerpoint/2010/main" val="30818931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Predation</a:t>
            </a:r>
          </a:p>
          <a:p>
            <a:pPr marL="0" indent="0">
              <a:buNone/>
            </a:pPr>
            <a:endParaRPr lang="en-US" sz="1400" dirty="0"/>
          </a:p>
          <a:p>
            <a:pPr marL="0" indent="0">
              <a:buNone/>
            </a:pPr>
            <a:r>
              <a:rPr lang="en-US" sz="2000" dirty="0"/>
              <a:t>Considerations</a:t>
            </a:r>
          </a:p>
          <a:p>
            <a:pPr marL="0" indent="0">
              <a:buNone/>
            </a:pPr>
            <a:endParaRPr lang="en-US" sz="1400" dirty="0"/>
          </a:p>
          <a:p>
            <a:pPr marL="0" indent="0">
              <a:buNone/>
            </a:pPr>
            <a:r>
              <a:rPr lang="en-US" sz="2000" dirty="0"/>
              <a:t>Influence (cajoling, pressuring, etc.)</a:t>
            </a:r>
          </a:p>
          <a:p>
            <a:pPr marL="0" indent="0">
              <a:buNone/>
            </a:pPr>
            <a:r>
              <a:rPr lang="en-US" sz="2000" dirty="0"/>
              <a:t>Isolation</a:t>
            </a:r>
          </a:p>
          <a:p>
            <a:pPr marL="0" indent="0">
              <a:buNone/>
            </a:pPr>
            <a:r>
              <a:rPr lang="en-US" sz="2000" dirty="0"/>
              <a:t>Substances</a:t>
            </a:r>
          </a:p>
          <a:p>
            <a:pPr marL="0" indent="0">
              <a:buNone/>
            </a:pPr>
            <a:r>
              <a:rPr lang="en-US" sz="2000" dirty="0"/>
              <a:t>Coercion and/or Threats</a:t>
            </a:r>
          </a:p>
          <a:p>
            <a:pPr marL="0" indent="0">
              <a:buNone/>
            </a:pPr>
            <a:r>
              <a:rPr lang="en-US" sz="2000" dirty="0"/>
              <a:t>Violence</a:t>
            </a:r>
          </a:p>
          <a:p>
            <a:pPr marL="0" indent="0">
              <a:buNone/>
            </a:pPr>
            <a:r>
              <a:rPr lang="en-US" sz="2000" dirty="0"/>
              <a:t>Collaboration</a:t>
            </a:r>
          </a:p>
          <a:p>
            <a:pPr marL="0" indent="0">
              <a:buNone/>
            </a:pPr>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162</a:t>
            </a:fld>
            <a:endParaRPr lang="en-US"/>
          </a:p>
        </p:txBody>
      </p:sp>
    </p:spTree>
    <p:extLst>
      <p:ext uri="{BB962C8B-B14F-4D97-AF65-F5344CB8AC3E}">
        <p14:creationId xmlns:p14="http://schemas.microsoft.com/office/powerpoint/2010/main" val="9789487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indent="0">
              <a:buNone/>
            </a:pPr>
            <a:endParaRPr lang="en-US" dirty="0"/>
          </a:p>
          <a:p>
            <a:pPr marL="0" indent="0" algn="ctr">
              <a:buNone/>
            </a:pPr>
            <a:r>
              <a:rPr lang="en-US" sz="4800" b="1" dirty="0"/>
              <a:t>Case Study</a:t>
            </a:r>
          </a:p>
          <a:p>
            <a:pPr marL="0" indent="0" algn="ctr">
              <a:buNone/>
            </a:pPr>
            <a:r>
              <a:rPr lang="en-US" b="1" dirty="0"/>
              <a:t>Part 5</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163</a:t>
            </a:fld>
            <a:endParaRPr lang="en-US"/>
          </a:p>
        </p:txBody>
      </p:sp>
    </p:spTree>
    <p:extLst>
      <p:ext uri="{BB962C8B-B14F-4D97-AF65-F5344CB8AC3E}">
        <p14:creationId xmlns:p14="http://schemas.microsoft.com/office/powerpoint/2010/main" val="30006052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Supplemental Interviews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Determine if investigators need to conduct additional interviews of 	any parties (may conduct multiple interviews)</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Skip the greetings and opening statement</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Observers should again play the roles of the witnesses when needed</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No small or large group processing for witness interviews</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164</a:t>
            </a:fld>
            <a:endParaRPr lang="en-US"/>
          </a:p>
        </p:txBody>
      </p:sp>
    </p:spTree>
    <p:extLst>
      <p:ext uri="{BB962C8B-B14F-4D97-AF65-F5344CB8AC3E}">
        <p14:creationId xmlns:p14="http://schemas.microsoft.com/office/powerpoint/2010/main" val="351458993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Parking Lot</a:t>
            </a:r>
          </a:p>
          <a:p>
            <a:endParaRPr lang="en-US" dirty="0"/>
          </a:p>
          <a:p>
            <a:pPr marL="0" indent="0" algn="ctr">
              <a:buNone/>
            </a:pPr>
            <a:r>
              <a:rPr lang="en-US" sz="4000" dirty="0"/>
              <a:t>Are there questions about any of the material covered so far?</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165</a:t>
            </a:fld>
            <a:endParaRPr lang="en-US"/>
          </a:p>
        </p:txBody>
      </p:sp>
      <p:pic>
        <p:nvPicPr>
          <p:cNvPr id="3" name="Picture 2">
            <a:extLst>
              <a:ext uri="{FF2B5EF4-FFF2-40B4-BE49-F238E27FC236}">
                <a16:creationId xmlns:a16="http://schemas.microsoft.com/office/drawing/2014/main" id="{14C115D7-2950-423C-AF11-1E58A41A2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4216083"/>
            <a:ext cx="1432560" cy="1910080"/>
          </a:xfrm>
          <a:prstGeom prst="rect">
            <a:avLst/>
          </a:prstGeom>
        </p:spPr>
      </p:pic>
    </p:spTree>
    <p:extLst>
      <p:ext uri="{BB962C8B-B14F-4D97-AF65-F5344CB8AC3E}">
        <p14:creationId xmlns:p14="http://schemas.microsoft.com/office/powerpoint/2010/main" val="381984098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Section Five</a:t>
            </a:r>
          </a:p>
          <a:p>
            <a:endParaRPr lang="en-US" dirty="0"/>
          </a:p>
          <a:p>
            <a:pPr marL="0" indent="0" algn="ctr">
              <a:buNone/>
            </a:pPr>
            <a:r>
              <a:rPr lang="en-US" sz="4800" b="1" dirty="0"/>
              <a:t>Developing a Report</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166</a:t>
            </a:fld>
            <a:endParaRPr lang="en-US"/>
          </a:p>
        </p:txBody>
      </p:sp>
    </p:spTree>
    <p:extLst>
      <p:ext uri="{BB962C8B-B14F-4D97-AF65-F5344CB8AC3E}">
        <p14:creationId xmlns:p14="http://schemas.microsoft.com/office/powerpoint/2010/main" val="319061781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Preparing an Investigative Report:</a:t>
            </a:r>
          </a:p>
          <a:p>
            <a:pPr marL="0" indent="0">
              <a:buNone/>
            </a:pPr>
            <a:endParaRPr lang="en-US" sz="2000" dirty="0"/>
          </a:p>
          <a:p>
            <a:pPr marL="457200" indent="-457200">
              <a:buAutoNum type="arabicPeriod"/>
            </a:pPr>
            <a:r>
              <a:rPr lang="en-US" sz="2000" dirty="0"/>
              <a:t>Follow the template provided by SECO for investigative reports</a:t>
            </a:r>
          </a:p>
          <a:p>
            <a:pPr marL="457200" indent="-457200">
              <a:buAutoNum type="arabicPeriod"/>
            </a:pPr>
            <a:r>
              <a:rPr lang="en-US" sz="2000" dirty="0"/>
              <a:t>Clearly outline the </a:t>
            </a:r>
            <a:r>
              <a:rPr lang="en-US" sz="2000" b="1" dirty="0"/>
              <a:t>specific allegations </a:t>
            </a:r>
            <a:r>
              <a:rPr lang="en-US" sz="2000" dirty="0"/>
              <a:t>(focus on the specific behavior and not 08.01.01 language)</a:t>
            </a:r>
          </a:p>
          <a:p>
            <a:pPr marL="0" indent="0">
              <a:buNone/>
            </a:pPr>
            <a:r>
              <a:rPr lang="en-US" sz="2000" dirty="0"/>
              <a:t>	Example: “Did John refer to Ahmad as derogatory terms such 	as “raghead” and “terrorist”?</a:t>
            </a:r>
          </a:p>
          <a:p>
            <a:pPr marL="0" indent="0">
              <a:buNone/>
            </a:pPr>
            <a:r>
              <a:rPr lang="en-US" sz="2000" dirty="0"/>
              <a:t>	NOT: “Did John harass Ahmad based on race or national 	origin? (this comes later)</a:t>
            </a:r>
          </a:p>
          <a:p>
            <a:pPr marL="0" indent="0">
              <a:buNone/>
            </a:pPr>
            <a:endParaRPr lang="en-US" sz="1600" dirty="0"/>
          </a:p>
          <a:p>
            <a:pPr marL="0" indent="0">
              <a:buNone/>
            </a:pPr>
            <a:r>
              <a:rPr lang="en-US" sz="2000" dirty="0"/>
              <a:t> </a:t>
            </a:r>
            <a:r>
              <a:rPr lang="en-US" sz="1200" dirty="0"/>
              <a:t> </a:t>
            </a:r>
          </a:p>
          <a:p>
            <a:pPr marL="0" indent="0">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167</a:t>
            </a:fld>
            <a:endParaRPr lang="en-US"/>
          </a:p>
        </p:txBody>
      </p:sp>
    </p:spTree>
    <p:extLst>
      <p:ext uri="{BB962C8B-B14F-4D97-AF65-F5344CB8AC3E}">
        <p14:creationId xmlns:p14="http://schemas.microsoft.com/office/powerpoint/2010/main" val="178729549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Preparing an Investigative Report:</a:t>
            </a:r>
          </a:p>
          <a:p>
            <a:pPr marL="0" indent="0">
              <a:buNone/>
            </a:pPr>
            <a:endParaRPr lang="en-US" sz="2000" dirty="0"/>
          </a:p>
          <a:p>
            <a:pPr marL="457200" indent="-457200">
              <a:buFont typeface="+mj-lt"/>
              <a:buAutoNum type="arabicPeriod" startAt="3"/>
            </a:pPr>
            <a:r>
              <a:rPr lang="en-US" sz="2000" dirty="0"/>
              <a:t>State the applicable regulation/rule (note: cases involving student respondents should </a:t>
            </a:r>
            <a:r>
              <a:rPr lang="en-US" sz="2000" u="sng" dirty="0"/>
              <a:t>not</a:t>
            </a:r>
            <a:r>
              <a:rPr lang="en-US" sz="2000" dirty="0"/>
              <a:t> reference the code of student conduct)</a:t>
            </a:r>
          </a:p>
          <a:p>
            <a:pPr marL="457200" indent="-457200">
              <a:buAutoNum type="arabicPeriod" startAt="3"/>
            </a:pPr>
            <a:r>
              <a:rPr lang="en-US" sz="2000" dirty="0"/>
              <a:t>Organize by event in chronological order. Start with the complainant’s rendition. You may follow with the Respondent’s or supporting witnesses.  Respondent’s rendition can be followed by witnesses supporting that side. Then move to the next event/incident/allegation. </a:t>
            </a:r>
          </a:p>
          <a:p>
            <a:pPr marL="0" indent="0">
              <a:buNone/>
            </a:pPr>
            <a:endParaRPr lang="en-US" sz="1600" dirty="0"/>
          </a:p>
          <a:p>
            <a:pPr marL="0" indent="0">
              <a:buNone/>
            </a:pPr>
            <a:r>
              <a:rPr lang="en-US" sz="2000" dirty="0"/>
              <a:t> </a:t>
            </a:r>
            <a:r>
              <a:rPr lang="en-US" sz="1200" dirty="0"/>
              <a:t> </a:t>
            </a:r>
          </a:p>
          <a:p>
            <a:pPr marL="0" indent="0">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168</a:t>
            </a:fld>
            <a:endParaRPr lang="en-US"/>
          </a:p>
        </p:txBody>
      </p:sp>
    </p:spTree>
    <p:extLst>
      <p:ext uri="{BB962C8B-B14F-4D97-AF65-F5344CB8AC3E}">
        <p14:creationId xmlns:p14="http://schemas.microsoft.com/office/powerpoint/2010/main" val="36176645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Life Cycle of a Report:</a:t>
            </a:r>
          </a:p>
          <a:p>
            <a:pPr marL="0" indent="0">
              <a:buNone/>
            </a:pPr>
            <a:endParaRPr lang="en-US" sz="2000" dirty="0"/>
          </a:p>
          <a:p>
            <a:pPr marL="457200" indent="-457200">
              <a:buAutoNum type="arabicPeriod"/>
            </a:pPr>
            <a:r>
              <a:rPr lang="en-US" sz="2000" dirty="0"/>
              <a:t>Initial Draft Report (IDR)</a:t>
            </a:r>
          </a:p>
          <a:p>
            <a:pPr marL="0" indent="0">
              <a:buNone/>
            </a:pPr>
            <a:r>
              <a:rPr lang="en-US" sz="2000" dirty="0"/>
              <a:t>	This report is submitted by the investigators to the person who 	assigned them. This person is responsible for vetting the report 	(for initial quality control) prior to sending it to OGC and SECO 	for review – no one else is to see this draft of the report.</a:t>
            </a:r>
          </a:p>
          <a:p>
            <a:pPr marL="0" indent="0">
              <a:buNone/>
            </a:pPr>
            <a:endParaRPr lang="en-US" sz="1400" dirty="0"/>
          </a:p>
          <a:p>
            <a:pPr marL="0" indent="0">
              <a:buNone/>
            </a:pPr>
            <a:r>
              <a:rPr lang="en-US" sz="2000" dirty="0"/>
              <a:t>	The initial draft report should only include information that is 	material (relevant) to the allegations and must account for all 	inculpatory and exculpatory evidence.</a:t>
            </a:r>
          </a:p>
          <a:p>
            <a:pPr marL="0" indent="0">
              <a:buNone/>
            </a:pPr>
            <a:r>
              <a:rPr lang="en-US" sz="2000" dirty="0"/>
              <a:t> </a:t>
            </a:r>
            <a:r>
              <a:rPr lang="en-US" sz="1200" dirty="0"/>
              <a:t> </a:t>
            </a:r>
          </a:p>
          <a:p>
            <a:pPr marL="0" indent="0">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169</a:t>
            </a:fld>
            <a:endParaRPr lang="en-US"/>
          </a:p>
        </p:txBody>
      </p:sp>
    </p:spTree>
    <p:extLst>
      <p:ext uri="{BB962C8B-B14F-4D97-AF65-F5344CB8AC3E}">
        <p14:creationId xmlns:p14="http://schemas.microsoft.com/office/powerpoint/2010/main" val="116016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Role of the Investigator</a:t>
            </a:r>
          </a:p>
          <a:p>
            <a:pPr marL="0" indent="0">
              <a:buNone/>
            </a:pPr>
            <a:endParaRPr lang="en-US" sz="2000" dirty="0"/>
          </a:p>
          <a:p>
            <a:pPr marL="0" lvl="0" indent="0" eaLnBrk="1" fontAlgn="auto" hangingPunct="1">
              <a:spcBef>
                <a:spcPts val="0"/>
              </a:spcBef>
              <a:spcAft>
                <a:spcPts val="0"/>
              </a:spcAft>
              <a:buNone/>
            </a:pPr>
            <a:r>
              <a:rPr lang="en-US" sz="2800" kern="1200" dirty="0">
                <a:solidFill>
                  <a:prstClr val="black"/>
                </a:solidFill>
                <a:latin typeface="Baskerville Old Face" panose="02020602080505020303" pitchFamily="18" charset="0"/>
                <a:ea typeface="Verdana" panose="020B0604030504040204" pitchFamily="34" charset="0"/>
              </a:rPr>
              <a:t>	</a:t>
            </a:r>
            <a:r>
              <a:rPr lang="en-US" sz="2800" kern="1200" dirty="0">
                <a:solidFill>
                  <a:prstClr val="black"/>
                </a:solidFill>
                <a:ea typeface="Verdana" panose="020B0604030504040204" pitchFamily="34" charset="0"/>
              </a:rPr>
              <a:t>Is to </a:t>
            </a:r>
            <a:r>
              <a:rPr lang="en-US" sz="2800" i="1" kern="1200" dirty="0">
                <a:solidFill>
                  <a:prstClr val="black"/>
                </a:solidFill>
                <a:ea typeface="Verdana" panose="020B0604030504040204" pitchFamily="34" charset="0"/>
              </a:rPr>
              <a:t>be:</a:t>
            </a:r>
          </a:p>
          <a:p>
            <a:pPr marL="0" lvl="0" indent="0" eaLnBrk="1" fontAlgn="auto" hangingPunct="1">
              <a:spcBef>
                <a:spcPts val="0"/>
              </a:spcBef>
              <a:spcAft>
                <a:spcPts val="0"/>
              </a:spcAft>
              <a:buNone/>
            </a:pPr>
            <a:endParaRPr lang="en-US" sz="2000" i="1"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800" i="1" kern="1200" dirty="0">
                <a:solidFill>
                  <a:prstClr val="black"/>
                </a:solidFill>
                <a:ea typeface="Verdana" panose="020B0604030504040204" pitchFamily="34" charset="0"/>
              </a:rPr>
              <a:t>	</a:t>
            </a:r>
            <a:r>
              <a:rPr lang="en-US" sz="2800" kern="1200" dirty="0">
                <a:solidFill>
                  <a:prstClr val="black"/>
                </a:solidFill>
                <a:ea typeface="Verdana" panose="020B0604030504040204" pitchFamily="34" charset="0"/>
              </a:rPr>
              <a:t>- Thorough</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 Reliable</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 Prompt</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 Fair</a:t>
            </a:r>
          </a:p>
          <a:p>
            <a:pPr marL="0" lvl="0" indent="0" eaLnBrk="1" fontAlgn="auto" hangingPunct="1">
              <a:spcBef>
                <a:spcPts val="0"/>
              </a:spcBef>
              <a:spcAft>
                <a:spcPts val="0"/>
              </a:spcAft>
              <a:buNone/>
            </a:pPr>
            <a:endParaRPr lang="en-US" sz="2800"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17</a:t>
            </a:fld>
            <a:endParaRPr lang="en-US"/>
          </a:p>
        </p:txBody>
      </p:sp>
    </p:spTree>
    <p:extLst>
      <p:ext uri="{BB962C8B-B14F-4D97-AF65-F5344CB8AC3E}">
        <p14:creationId xmlns:p14="http://schemas.microsoft.com/office/powerpoint/2010/main" val="22472855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Life Cycle of a Report:</a:t>
            </a:r>
          </a:p>
          <a:p>
            <a:pPr marL="0" indent="0">
              <a:buNone/>
            </a:pPr>
            <a:endParaRPr lang="en-US" sz="2000" dirty="0"/>
          </a:p>
          <a:p>
            <a:pPr marL="457200" indent="-457200">
              <a:buAutoNum type="arabicPeriod"/>
            </a:pPr>
            <a:r>
              <a:rPr lang="en-US" sz="2000" dirty="0"/>
              <a:t>Initial Draft Report (IDR)</a:t>
            </a:r>
          </a:p>
          <a:p>
            <a:pPr marL="0" indent="0">
              <a:buNone/>
            </a:pPr>
            <a:endParaRPr lang="en-US" sz="1200" dirty="0"/>
          </a:p>
          <a:p>
            <a:pPr marL="0" indent="0">
              <a:buNone/>
            </a:pPr>
            <a:r>
              <a:rPr lang="en-US" sz="1600" dirty="0"/>
              <a:t>	- For each allegation, the report should state what the complainant alleged, 	what the respondent said, then what the witnesses said. Thereafter should 	follow an 	analysis and  conclusion as to whether or not the evidence 	substantiates the alleged conduct. Then move to the next specific allegation. 	Don’t group everything each party/witness said about all the allegations 	together, as this makes the analysis difficult and confusing.</a:t>
            </a:r>
          </a:p>
          <a:p>
            <a:pPr marL="0" indent="0">
              <a:buNone/>
            </a:pPr>
            <a:r>
              <a:rPr lang="en-US" sz="1600" dirty="0"/>
              <a:t>	- After all allegations have been addressed, insert an analysis of whether or not 	a policy/regulation/conduct rule was violated, followed by the conclusion (as 	seen in the report template).</a:t>
            </a:r>
          </a:p>
          <a:p>
            <a:pPr marL="0" indent="0">
              <a:buNone/>
            </a:pPr>
            <a:r>
              <a:rPr lang="en-US" sz="2000" dirty="0"/>
              <a:t> </a:t>
            </a:r>
            <a:r>
              <a:rPr lang="en-US" sz="1200" dirty="0"/>
              <a:t> </a:t>
            </a:r>
          </a:p>
          <a:p>
            <a:pPr marL="0" indent="0">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170</a:t>
            </a:fld>
            <a:endParaRPr lang="en-US"/>
          </a:p>
        </p:txBody>
      </p:sp>
    </p:spTree>
    <p:extLst>
      <p:ext uri="{BB962C8B-B14F-4D97-AF65-F5344CB8AC3E}">
        <p14:creationId xmlns:p14="http://schemas.microsoft.com/office/powerpoint/2010/main" val="23814735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Life Cycle of a Report:</a:t>
            </a:r>
          </a:p>
          <a:p>
            <a:pPr marL="0" indent="0">
              <a:buNone/>
            </a:pPr>
            <a:endParaRPr lang="en-US" sz="2000" dirty="0"/>
          </a:p>
          <a:p>
            <a:pPr marL="457200" indent="-457200">
              <a:buFont typeface="+mj-lt"/>
              <a:buAutoNum type="arabicPeriod" startAt="2"/>
            </a:pPr>
            <a:r>
              <a:rPr lang="en-US" sz="2000" dirty="0"/>
              <a:t>OGC/SECO Review</a:t>
            </a:r>
          </a:p>
          <a:p>
            <a:pPr marL="0" indent="0">
              <a:buNone/>
            </a:pPr>
            <a:r>
              <a:rPr lang="en-US" sz="2000" dirty="0"/>
              <a:t>	OGC and SECO review the IDR for the purposes of sufficiency 	(are the conclusions supported by the facts of the case) and 	investigative method (appropriate parties interviewed, 	appropriate interpretation of evidence, etc.).</a:t>
            </a:r>
          </a:p>
          <a:p>
            <a:pPr marL="0" indent="0">
              <a:buNone/>
            </a:pPr>
            <a:r>
              <a:rPr lang="en-US" sz="2000" dirty="0"/>
              <a:t> </a:t>
            </a:r>
            <a:r>
              <a:rPr lang="en-US" sz="1200" dirty="0"/>
              <a:t> </a:t>
            </a:r>
          </a:p>
          <a:p>
            <a:pPr marL="0" indent="0">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171</a:t>
            </a:fld>
            <a:endParaRPr lang="en-US"/>
          </a:p>
        </p:txBody>
      </p:sp>
    </p:spTree>
    <p:extLst>
      <p:ext uri="{BB962C8B-B14F-4D97-AF65-F5344CB8AC3E}">
        <p14:creationId xmlns:p14="http://schemas.microsoft.com/office/powerpoint/2010/main" val="11953189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Life Cycle of a Report:</a:t>
            </a:r>
          </a:p>
          <a:p>
            <a:pPr marL="0" indent="0">
              <a:buNone/>
            </a:pPr>
            <a:endParaRPr lang="en-US" sz="2000" dirty="0"/>
          </a:p>
          <a:p>
            <a:pPr marL="457200" indent="-457200">
              <a:buFont typeface="+mj-lt"/>
              <a:buAutoNum type="arabicPeriod" startAt="3"/>
            </a:pPr>
            <a:r>
              <a:rPr lang="en-US" sz="2000" dirty="0"/>
              <a:t>Final Draft Report (FDR)</a:t>
            </a:r>
          </a:p>
          <a:p>
            <a:pPr marL="0" indent="0">
              <a:buNone/>
            </a:pPr>
            <a:r>
              <a:rPr lang="en-US" sz="2000" dirty="0"/>
              <a:t>	A revised report is created based on feedback provided 	through the OGC/SECO review. This report (provided it does 	not require additional OGC/SECO review) is then given to the 	primary parties for review and comment.</a:t>
            </a:r>
          </a:p>
          <a:p>
            <a:pPr marL="0" indent="0">
              <a:buNone/>
            </a:pPr>
            <a:r>
              <a:rPr lang="en-US" sz="2000" dirty="0"/>
              <a:t> </a:t>
            </a:r>
            <a:r>
              <a:rPr lang="en-US" sz="1200" dirty="0"/>
              <a:t> </a:t>
            </a:r>
          </a:p>
          <a:p>
            <a:pPr marL="0" indent="0">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172</a:t>
            </a:fld>
            <a:endParaRPr lang="en-US"/>
          </a:p>
        </p:txBody>
      </p:sp>
    </p:spTree>
    <p:extLst>
      <p:ext uri="{BB962C8B-B14F-4D97-AF65-F5344CB8AC3E}">
        <p14:creationId xmlns:p14="http://schemas.microsoft.com/office/powerpoint/2010/main" val="285604357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Life Cycle of a Report:</a:t>
            </a:r>
          </a:p>
          <a:p>
            <a:pPr marL="0" indent="0">
              <a:buNone/>
            </a:pPr>
            <a:endParaRPr lang="en-US" sz="1400" dirty="0"/>
          </a:p>
          <a:p>
            <a:pPr marL="457200" indent="-457200">
              <a:buFont typeface="+mj-lt"/>
              <a:buAutoNum type="arabicPeriod" startAt="4"/>
            </a:pPr>
            <a:r>
              <a:rPr lang="en-US" sz="2000" dirty="0"/>
              <a:t>Comment Period (Best Practice, not currently required in 08.01.01)</a:t>
            </a:r>
          </a:p>
          <a:p>
            <a:pPr marL="0" indent="0">
              <a:buNone/>
            </a:pPr>
            <a:r>
              <a:rPr lang="en-US" sz="2000" dirty="0"/>
              <a:t>	</a:t>
            </a:r>
            <a:r>
              <a:rPr lang="en-US" sz="1600" dirty="0"/>
              <a:t>OGC and SECO review the IDR for the purposes of sufficiency (is the 	conclusions supported by the facts of the case) and investigative method 	(appropriate parties interviewed, appropriate interpretation of evidence, etc.). 	The parties are provided a brief (2-5 business days, based on length of the 	report) period to offer feedback on the report. The feedback is to be considered 	by the investigators 	and identified in the Final Report, but the investigators will 	generally 	defer to the own recollections of the interviews and their own 	interpretation of the evidence. If any substantive changes are made, the report 	should be resubmitted to OGC/SECO for additional review.</a:t>
            </a:r>
          </a:p>
          <a:p>
            <a:pPr marL="0" indent="0">
              <a:buNone/>
            </a:pPr>
            <a:r>
              <a:rPr lang="en-US" sz="2000" dirty="0"/>
              <a:t> </a:t>
            </a:r>
            <a:r>
              <a:rPr lang="en-US" sz="1200" dirty="0"/>
              <a:t> </a:t>
            </a:r>
          </a:p>
          <a:p>
            <a:pPr marL="0" indent="0">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173</a:t>
            </a:fld>
            <a:endParaRPr lang="en-US"/>
          </a:p>
        </p:txBody>
      </p:sp>
    </p:spTree>
    <p:extLst>
      <p:ext uri="{BB962C8B-B14F-4D97-AF65-F5344CB8AC3E}">
        <p14:creationId xmlns:p14="http://schemas.microsoft.com/office/powerpoint/2010/main" val="33981671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Life Cycle of a Report:</a:t>
            </a:r>
          </a:p>
          <a:p>
            <a:pPr marL="0" indent="0">
              <a:buNone/>
            </a:pPr>
            <a:endParaRPr lang="en-US" sz="1400" dirty="0"/>
          </a:p>
          <a:p>
            <a:pPr marL="457200" indent="-457200">
              <a:buFont typeface="+mj-lt"/>
              <a:buAutoNum type="arabicPeriod" startAt="5"/>
            </a:pPr>
            <a:r>
              <a:rPr lang="en-US" sz="2000" dirty="0"/>
              <a:t>Final Report (FR)</a:t>
            </a:r>
          </a:p>
          <a:p>
            <a:pPr marL="0" indent="0">
              <a:buNone/>
            </a:pPr>
            <a:r>
              <a:rPr lang="en-US" sz="2000" dirty="0"/>
              <a:t>	</a:t>
            </a:r>
            <a:r>
              <a:rPr lang="en-US" sz="1600" dirty="0"/>
              <a:t>A final report is prepared and submitted to the person who assigned the 	investigators, who then forwards the report to the appropriate 	administrator/panel. Further distribution of the report comes from the 	appropriate adjudicatory process (Designated Administrator, panel, etc.)</a:t>
            </a:r>
          </a:p>
          <a:p>
            <a:pPr marL="0" indent="0">
              <a:buNone/>
            </a:pPr>
            <a:endParaRPr lang="en-US" sz="1600" dirty="0"/>
          </a:p>
          <a:p>
            <a:pPr marL="0" indent="0">
              <a:buNone/>
            </a:pPr>
            <a:r>
              <a:rPr lang="en-US" sz="2000" dirty="0"/>
              <a:t> </a:t>
            </a:r>
            <a:r>
              <a:rPr lang="en-US" sz="1200" dirty="0"/>
              <a:t> </a:t>
            </a:r>
          </a:p>
          <a:p>
            <a:pPr marL="0" indent="0">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174</a:t>
            </a:fld>
            <a:endParaRPr lang="en-US"/>
          </a:p>
        </p:txBody>
      </p:sp>
    </p:spTree>
    <p:extLst>
      <p:ext uri="{BB962C8B-B14F-4D97-AF65-F5344CB8AC3E}">
        <p14:creationId xmlns:p14="http://schemas.microsoft.com/office/powerpoint/2010/main" val="31103615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Three key questions –</a:t>
            </a:r>
          </a:p>
          <a:p>
            <a:pPr marL="0" indent="0">
              <a:buNone/>
            </a:pPr>
            <a:endParaRPr lang="en-US" sz="1400" dirty="0"/>
          </a:p>
          <a:p>
            <a:pPr marL="0" indent="0">
              <a:buNone/>
            </a:pPr>
            <a:r>
              <a:rPr lang="en-US" sz="2000" dirty="0"/>
              <a:t>There are three key (and separate) analytical components of any investigation:</a:t>
            </a:r>
          </a:p>
          <a:p>
            <a:pPr marL="0" indent="0">
              <a:buNone/>
            </a:pPr>
            <a:endParaRPr lang="en-US" sz="1400" dirty="0"/>
          </a:p>
          <a:p>
            <a:pPr marL="457200" indent="-457200">
              <a:buAutoNum type="arabicPeriod"/>
            </a:pPr>
            <a:r>
              <a:rPr lang="en-US" sz="2000" dirty="0"/>
              <a:t>Did the alleged behavior occur?</a:t>
            </a:r>
          </a:p>
          <a:p>
            <a:pPr marL="457200" indent="-457200">
              <a:buAutoNum type="arabicPeriod"/>
            </a:pPr>
            <a:r>
              <a:rPr lang="en-US" sz="2000" dirty="0"/>
              <a:t>Did the behavior occur because of a protected class?</a:t>
            </a:r>
            <a:endParaRPr lang="en-US" sz="1400" dirty="0"/>
          </a:p>
          <a:p>
            <a:pPr marL="457200" indent="-457200">
              <a:buAutoNum type="arabicPeriod"/>
            </a:pPr>
            <a:r>
              <a:rPr lang="en-US" sz="2000" dirty="0"/>
              <a:t>If “yes,” does the behavior constitute a violation of the cited regulation/rule? (individually or collectively)</a:t>
            </a:r>
          </a:p>
          <a:p>
            <a:pPr marL="457200" indent="-457200">
              <a:buAutoNum type="arabicPeriod"/>
            </a:pPr>
            <a:endParaRPr lang="en-US" sz="1400" dirty="0"/>
          </a:p>
          <a:p>
            <a:pPr marL="0" indent="0">
              <a:buNone/>
            </a:pPr>
            <a:endParaRPr lang="en-US" sz="1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175</a:t>
            </a:fld>
            <a:endParaRPr lang="en-US"/>
          </a:p>
        </p:txBody>
      </p:sp>
    </p:spTree>
    <p:extLst>
      <p:ext uri="{BB962C8B-B14F-4D97-AF65-F5344CB8AC3E}">
        <p14:creationId xmlns:p14="http://schemas.microsoft.com/office/powerpoint/2010/main" val="317049966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When examining whether or not substantiated behavior violates 08.01.01 and the case is not “quid pro quo” harassment, the investigator </a:t>
            </a:r>
            <a:r>
              <a:rPr lang="en-US" sz="2000" b="1" dirty="0"/>
              <a:t>must</a:t>
            </a:r>
            <a:r>
              <a:rPr lang="en-US" sz="2000" dirty="0"/>
              <a:t> apply the mechanics of the “hostile environment” standard </a:t>
            </a:r>
            <a:r>
              <a:rPr lang="en-US" sz="2000" b="1" dirty="0"/>
              <a:t>IF</a:t>
            </a:r>
            <a:r>
              <a:rPr lang="en-US" sz="2000" dirty="0"/>
              <a:t> it is concluded that the behavior was based on a protected category (sex, race, national origin, etc.). </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176</a:t>
            </a:fld>
            <a:endParaRPr lang="en-US"/>
          </a:p>
        </p:txBody>
      </p:sp>
    </p:spTree>
    <p:extLst>
      <p:ext uri="{BB962C8B-B14F-4D97-AF65-F5344CB8AC3E}">
        <p14:creationId xmlns:p14="http://schemas.microsoft.com/office/powerpoint/2010/main" val="362245829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When examining whether or not substantiated behavior violates 08.01.01 and the case is not “quid pro quo” harassment, the investigator </a:t>
            </a:r>
            <a:r>
              <a:rPr lang="en-US" sz="2000" b="1" dirty="0"/>
              <a:t>must</a:t>
            </a:r>
            <a:r>
              <a:rPr lang="en-US" sz="2000" dirty="0"/>
              <a:t> apply the mechanics of the “hostile environment” standard</a:t>
            </a:r>
          </a:p>
          <a:p>
            <a:pPr marL="457200" indent="-457200">
              <a:buAutoNum type="arabicPeriod"/>
            </a:pPr>
            <a:endParaRPr lang="en-US" sz="1400" dirty="0"/>
          </a:p>
          <a:p>
            <a:pPr marL="457200" indent="-457200">
              <a:buAutoNum type="arabicPeriod"/>
            </a:pPr>
            <a:r>
              <a:rPr lang="en-US" sz="2000" dirty="0"/>
              <a:t>Is the behavior severe (creates a work, educational, or campus living environment that a reasonable person would consider intimidating or abusive)?</a:t>
            </a:r>
          </a:p>
          <a:p>
            <a:pPr marL="457200" indent="-457200">
              <a:buAutoNum type="arabicPeriod"/>
            </a:pPr>
            <a:endParaRPr lang="en-US" sz="2000" dirty="0"/>
          </a:p>
          <a:p>
            <a:pPr marL="0" indent="0" algn="ctr">
              <a:buNone/>
            </a:pPr>
            <a:r>
              <a:rPr lang="en-US" sz="2000" b="1" dirty="0"/>
              <a:t>OR</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177</a:t>
            </a:fld>
            <a:endParaRPr lang="en-US"/>
          </a:p>
        </p:txBody>
      </p:sp>
    </p:spTree>
    <p:extLst>
      <p:ext uri="{BB962C8B-B14F-4D97-AF65-F5344CB8AC3E}">
        <p14:creationId xmlns:p14="http://schemas.microsoft.com/office/powerpoint/2010/main" val="59467749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When examining whether or not substantiated behavior violates 08.01.01 and the case is not “quid pro quo” harassment, the investigator </a:t>
            </a:r>
            <a:r>
              <a:rPr lang="en-US" sz="2000" b="1" dirty="0"/>
              <a:t>must</a:t>
            </a:r>
            <a:r>
              <a:rPr lang="en-US" sz="2000" dirty="0"/>
              <a:t> apply the mechanics of the “hostile environment” standard</a:t>
            </a:r>
          </a:p>
          <a:p>
            <a:pPr marL="457200" indent="-457200">
              <a:buAutoNum type="arabicPeriod"/>
            </a:pPr>
            <a:endParaRPr lang="en-US" sz="1400" dirty="0"/>
          </a:p>
          <a:p>
            <a:pPr marL="457200" indent="-457200">
              <a:buFont typeface="+mj-lt"/>
              <a:buAutoNum type="arabicPeriod" startAt="2"/>
            </a:pPr>
            <a:r>
              <a:rPr lang="en-US" sz="2000" dirty="0"/>
              <a:t>Is the behavior persistent (has occurred more than once and/or has happened with unreasonable frequency)?</a:t>
            </a:r>
          </a:p>
          <a:p>
            <a:pPr marL="457200" indent="-457200">
              <a:buAutoNum type="arabicPeriod" startAt="2"/>
            </a:pPr>
            <a:endParaRPr lang="en-US" sz="2000" dirty="0"/>
          </a:p>
          <a:p>
            <a:pPr marL="0" indent="0" algn="ctr">
              <a:buNone/>
            </a:pPr>
            <a:r>
              <a:rPr lang="en-US" sz="2000" b="1" dirty="0"/>
              <a:t>OR</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178</a:t>
            </a:fld>
            <a:endParaRPr lang="en-US"/>
          </a:p>
        </p:txBody>
      </p:sp>
    </p:spTree>
    <p:extLst>
      <p:ext uri="{BB962C8B-B14F-4D97-AF65-F5344CB8AC3E}">
        <p14:creationId xmlns:p14="http://schemas.microsoft.com/office/powerpoint/2010/main" val="39494405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When examining whether or not substantiated behavior violates 08.01.01 and the case is not “quid pro quo” harassment, the investigator </a:t>
            </a:r>
            <a:r>
              <a:rPr lang="en-US" sz="2000" b="1" dirty="0"/>
              <a:t>must</a:t>
            </a:r>
            <a:r>
              <a:rPr lang="en-US" sz="2000" dirty="0"/>
              <a:t> apply the mechanics of the “hostile environment” standard</a:t>
            </a:r>
          </a:p>
          <a:p>
            <a:pPr marL="457200" indent="-457200">
              <a:buAutoNum type="arabicPeriod"/>
            </a:pPr>
            <a:endParaRPr lang="en-US" sz="1400" dirty="0"/>
          </a:p>
          <a:p>
            <a:pPr marL="457200" indent="-457200">
              <a:buFont typeface="+mj-lt"/>
              <a:buAutoNum type="arabicPeriod" startAt="3"/>
            </a:pPr>
            <a:r>
              <a:rPr lang="en-US" sz="2000" dirty="0"/>
              <a:t>Is the behavior pervasive (the respondent is engaging in the behavior with other people and/or the climate has been negatively effected by the behavior)?</a:t>
            </a:r>
          </a:p>
          <a:p>
            <a:pPr marL="457200" indent="-457200">
              <a:buAutoNum type="arabicPeriod" startAt="3"/>
            </a:pPr>
            <a:endParaRPr lang="en-US" sz="2000" dirty="0"/>
          </a:p>
          <a:p>
            <a:pPr marL="0" indent="0" algn="ctr">
              <a:buNone/>
            </a:pPr>
            <a:r>
              <a:rPr lang="en-US" sz="2000" b="1" dirty="0"/>
              <a:t>AND</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179</a:t>
            </a:fld>
            <a:endParaRPr lang="en-US"/>
          </a:p>
        </p:txBody>
      </p:sp>
    </p:spTree>
    <p:extLst>
      <p:ext uri="{BB962C8B-B14F-4D97-AF65-F5344CB8AC3E}">
        <p14:creationId xmlns:p14="http://schemas.microsoft.com/office/powerpoint/2010/main" val="52949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Mindset of the Investigator</a:t>
            </a:r>
          </a:p>
          <a:p>
            <a:pPr marL="0" indent="0">
              <a:buNone/>
            </a:pPr>
            <a:endParaRPr lang="en-US" sz="2000" dirty="0"/>
          </a:p>
          <a:p>
            <a:pPr marL="0" lvl="0" indent="0" eaLnBrk="1" fontAlgn="auto" hangingPunct="1">
              <a:spcBef>
                <a:spcPts val="0"/>
              </a:spcBef>
              <a:spcAft>
                <a:spcPts val="0"/>
              </a:spcAft>
              <a:buNone/>
            </a:pPr>
            <a:r>
              <a:rPr lang="en-US" sz="2800" kern="1200" dirty="0">
                <a:solidFill>
                  <a:prstClr val="black"/>
                </a:solidFill>
                <a:latin typeface="Baskerville Old Face" panose="02020602080505020303" pitchFamily="18" charset="0"/>
                <a:ea typeface="Verdana" panose="020B0604030504040204" pitchFamily="34" charset="0"/>
              </a:rPr>
              <a:t>	</a:t>
            </a:r>
            <a:r>
              <a:rPr lang="en-US" sz="2800" kern="1200" dirty="0">
                <a:solidFill>
                  <a:prstClr val="black"/>
                </a:solidFill>
                <a:ea typeface="Verdana" panose="020B0604030504040204" pitchFamily="34" charset="0"/>
              </a:rPr>
              <a:t>As the Collector of Information (Facts, 	Perceptions, Assumptions, Lies)</a:t>
            </a:r>
          </a:p>
          <a:p>
            <a:pPr marL="0" lvl="0"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-both Inculpatory and Exculpatory 	(favorable/unfavorable)</a:t>
            </a:r>
          </a:p>
          <a:p>
            <a:pPr marL="0" lvl="0"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b="1" kern="1200" dirty="0">
                <a:solidFill>
                  <a:prstClr val="black"/>
                </a:solidFill>
                <a:sym typeface="Wingdings" panose="05000000000000000000" pitchFamily="2" charset="2"/>
              </a:rPr>
              <a:t>	-Inculpatory </a:t>
            </a:r>
            <a:r>
              <a:rPr lang="en-US" sz="2000" kern="1200" dirty="0">
                <a:solidFill>
                  <a:prstClr val="black"/>
                </a:solidFill>
                <a:sym typeface="Wingdings" panose="05000000000000000000" pitchFamily="2" charset="2"/>
              </a:rPr>
              <a:t>would reflect a person’s involvement in an alleged 	act of misconduct</a:t>
            </a:r>
          </a:p>
          <a:p>
            <a:pPr marL="0" lvl="0" indent="0" eaLnBrk="1" fontAlgn="auto" hangingPunct="1">
              <a:spcBef>
                <a:spcPts val="0"/>
              </a:spcBef>
              <a:spcAft>
                <a:spcPts val="0"/>
              </a:spcAft>
              <a:buNone/>
            </a:pPr>
            <a:endParaRPr lang="en-US" sz="1400" kern="1200" dirty="0">
              <a:solidFill>
                <a:prstClr val="black"/>
              </a:solidFill>
              <a:sym typeface="Wingdings" panose="05000000000000000000" pitchFamily="2" charset="2"/>
            </a:endParaRPr>
          </a:p>
          <a:p>
            <a:pPr marL="0" lvl="0" indent="0" eaLnBrk="1" fontAlgn="auto" hangingPunct="1">
              <a:spcBef>
                <a:spcPts val="0"/>
              </a:spcBef>
              <a:spcAft>
                <a:spcPts val="0"/>
              </a:spcAft>
              <a:buNone/>
            </a:pPr>
            <a:r>
              <a:rPr lang="en-US" sz="2000" b="1" kern="1200" dirty="0">
                <a:solidFill>
                  <a:prstClr val="black"/>
                </a:solidFill>
                <a:sym typeface="Wingdings" panose="05000000000000000000" pitchFamily="2" charset="2"/>
              </a:rPr>
              <a:t>	-Exculpatory </a:t>
            </a:r>
            <a:r>
              <a:rPr lang="en-US" sz="2000" kern="1200" dirty="0">
                <a:solidFill>
                  <a:prstClr val="black"/>
                </a:solidFill>
                <a:sym typeface="Wingdings" panose="05000000000000000000" pitchFamily="2" charset="2"/>
              </a:rPr>
              <a:t>would tend to exonerate a person of misconduct</a:t>
            </a:r>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18</a:t>
            </a:fld>
            <a:endParaRPr lang="en-US"/>
          </a:p>
        </p:txBody>
      </p:sp>
    </p:spTree>
    <p:extLst>
      <p:ext uri="{BB962C8B-B14F-4D97-AF65-F5344CB8AC3E}">
        <p14:creationId xmlns:p14="http://schemas.microsoft.com/office/powerpoint/2010/main" val="73279356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Developing a Report</a:t>
            </a:r>
          </a:p>
          <a:p>
            <a:pPr marL="0" indent="0">
              <a:buNone/>
            </a:pPr>
            <a:endParaRPr lang="en-US" sz="2000" dirty="0"/>
          </a:p>
          <a:p>
            <a:pPr marL="0" indent="0">
              <a:buNone/>
            </a:pPr>
            <a:r>
              <a:rPr lang="en-US" sz="2000" dirty="0"/>
              <a:t>When examining whether or not substantiated behavior violates 08.01.01 and the case is not “quid pro quo” harassment, the investigator </a:t>
            </a:r>
            <a:r>
              <a:rPr lang="en-US" sz="2000" b="1" dirty="0"/>
              <a:t>must</a:t>
            </a:r>
            <a:r>
              <a:rPr lang="en-US" sz="2000" dirty="0"/>
              <a:t> apply the mechanics of the “hostile environment” standard</a:t>
            </a:r>
          </a:p>
          <a:p>
            <a:pPr marL="457200" indent="-457200">
              <a:buAutoNum type="arabicPeriod"/>
            </a:pPr>
            <a:endParaRPr lang="en-US" sz="1400" dirty="0"/>
          </a:p>
          <a:p>
            <a:pPr marL="457200" indent="-457200">
              <a:buFont typeface="+mj-lt"/>
              <a:buAutoNum type="arabicPeriod" startAt="4"/>
            </a:pPr>
            <a:r>
              <a:rPr lang="en-US" sz="2000" dirty="0"/>
              <a:t>Is the behavior intimidating or abusive to a reasonable person?</a:t>
            </a:r>
          </a:p>
          <a:p>
            <a:pPr marL="0" indent="0">
              <a:buNone/>
            </a:pPr>
            <a:endParaRPr lang="en-US" sz="2000" dirty="0"/>
          </a:p>
          <a:p>
            <a:pPr marL="0" indent="0">
              <a:buNone/>
            </a:pPr>
            <a:endParaRPr lang="en-US" sz="2000" dirty="0"/>
          </a:p>
          <a:p>
            <a:pPr marL="0" indent="0" algn="ctr">
              <a:buNone/>
            </a:pPr>
            <a:r>
              <a:rPr lang="en-US" sz="2000" dirty="0"/>
              <a:t>Let’s look at our investigative report template…</a:t>
            </a:r>
          </a:p>
          <a:p>
            <a:pPr marL="0" indent="0">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180</a:t>
            </a:fld>
            <a:endParaRPr lang="en-US"/>
          </a:p>
        </p:txBody>
      </p:sp>
    </p:spTree>
    <p:extLst>
      <p:ext uri="{BB962C8B-B14F-4D97-AF65-F5344CB8AC3E}">
        <p14:creationId xmlns:p14="http://schemas.microsoft.com/office/powerpoint/2010/main" val="55993919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181</a:t>
            </a:fld>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371600"/>
            <a:ext cx="6611975" cy="4937273"/>
          </a:xfrm>
        </p:spPr>
      </p:pic>
    </p:spTree>
    <p:extLst>
      <p:ext uri="{BB962C8B-B14F-4D97-AF65-F5344CB8AC3E}">
        <p14:creationId xmlns:p14="http://schemas.microsoft.com/office/powerpoint/2010/main" val="320590785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182</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600200"/>
            <a:ext cx="7457985" cy="4495800"/>
          </a:xfrm>
        </p:spPr>
      </p:pic>
    </p:spTree>
    <p:extLst>
      <p:ext uri="{BB962C8B-B14F-4D97-AF65-F5344CB8AC3E}">
        <p14:creationId xmlns:p14="http://schemas.microsoft.com/office/powerpoint/2010/main" val="24291850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183</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600200"/>
            <a:ext cx="7848600" cy="4316428"/>
          </a:xfrm>
        </p:spPr>
      </p:pic>
    </p:spTree>
    <p:extLst>
      <p:ext uri="{BB962C8B-B14F-4D97-AF65-F5344CB8AC3E}">
        <p14:creationId xmlns:p14="http://schemas.microsoft.com/office/powerpoint/2010/main" val="121275816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184</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913" y="1600200"/>
            <a:ext cx="7823969" cy="4343400"/>
          </a:xfrm>
        </p:spPr>
      </p:pic>
    </p:spTree>
    <p:extLst>
      <p:ext uri="{BB962C8B-B14F-4D97-AF65-F5344CB8AC3E}">
        <p14:creationId xmlns:p14="http://schemas.microsoft.com/office/powerpoint/2010/main" val="30534119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185</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388" y="1524000"/>
            <a:ext cx="7634761" cy="4602163"/>
          </a:xfrm>
        </p:spPr>
      </p:pic>
    </p:spTree>
    <p:extLst>
      <p:ext uri="{BB962C8B-B14F-4D97-AF65-F5344CB8AC3E}">
        <p14:creationId xmlns:p14="http://schemas.microsoft.com/office/powerpoint/2010/main" val="353272891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186</a:t>
            </a:fld>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581674"/>
            <a:ext cx="7433896" cy="4620690"/>
          </a:xfrm>
        </p:spPr>
      </p:pic>
    </p:spTree>
    <p:extLst>
      <p:ext uri="{BB962C8B-B14F-4D97-AF65-F5344CB8AC3E}">
        <p14:creationId xmlns:p14="http://schemas.microsoft.com/office/powerpoint/2010/main" val="312007131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indent="0">
              <a:buNone/>
            </a:pPr>
            <a:endParaRPr lang="en-US" dirty="0"/>
          </a:p>
          <a:p>
            <a:pPr marL="0" indent="0" algn="ctr">
              <a:buNone/>
            </a:pPr>
            <a:r>
              <a:rPr lang="en-US" sz="4800" b="1" dirty="0"/>
              <a:t>Case Study</a:t>
            </a:r>
          </a:p>
          <a:p>
            <a:pPr marL="0" indent="0" algn="ctr">
              <a:buNone/>
            </a:pPr>
            <a:r>
              <a:rPr lang="en-US" b="1" dirty="0"/>
              <a:t>Part 6</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187</a:t>
            </a:fld>
            <a:endParaRPr lang="en-US"/>
          </a:p>
        </p:txBody>
      </p:sp>
    </p:spTree>
    <p:extLst>
      <p:ext uri="{BB962C8B-B14F-4D97-AF65-F5344CB8AC3E}">
        <p14:creationId xmlns:p14="http://schemas.microsoft.com/office/powerpoint/2010/main" val="250824778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Developing a Report/Reaching Conclusions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Each group of investigators will answer the following questions:</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a:t>
            </a:r>
          </a:p>
          <a:p>
            <a:pPr marL="400050" lvl="1" indent="0" eaLnBrk="1" fontAlgn="auto" hangingPunct="1">
              <a:spcBef>
                <a:spcPts val="0"/>
              </a:spcBef>
              <a:spcAft>
                <a:spcPts val="0"/>
              </a:spcAft>
              <a:buNone/>
            </a:pPr>
            <a:r>
              <a:rPr lang="en-US" sz="1400" kern="1200" dirty="0">
                <a:solidFill>
                  <a:prstClr val="black"/>
                </a:solidFill>
                <a:ea typeface="Verdana" panose="020B0604030504040204" pitchFamily="34" charset="0"/>
              </a:rPr>
              <a:t>Question A: Did Rob engage in sex with Cindy without her consent?</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kern="1200" dirty="0">
                <a:solidFill>
                  <a:prstClr val="black"/>
                </a:solidFill>
                <a:ea typeface="Verdana" panose="020B0604030504040204" pitchFamily="34" charset="0"/>
              </a:rPr>
              <a:t>Question B: Did Rob send unwanted text messages to Cindy? If so, does this constitute sexual harassment?</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kern="1200" dirty="0">
                <a:solidFill>
                  <a:prstClr val="black"/>
                </a:solidFill>
                <a:ea typeface="Verdana" panose="020B0604030504040204" pitchFamily="34" charset="0"/>
              </a:rPr>
              <a:t>Question C: Did Rob send unwanted gifts to Cindy? If so, does this constitute sexual harassment?</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The investigators may be aided by the observers, but may not be aided by those playing Cindy or Rob </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188</a:t>
            </a:fld>
            <a:endParaRPr lang="en-US"/>
          </a:p>
        </p:txBody>
      </p:sp>
    </p:spTree>
    <p:extLst>
      <p:ext uri="{BB962C8B-B14F-4D97-AF65-F5344CB8AC3E}">
        <p14:creationId xmlns:p14="http://schemas.microsoft.com/office/powerpoint/2010/main" val="12658059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Developing a Report/Reaching Conclusions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If the conclusion to any of the allegations is affirmative (i.e., substantiated) then the investigators must examine if the behavior violates A&amp;M System Regulation 08.01.01 on the basis of hostile environment.</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Three key definitions:</a:t>
            </a:r>
          </a:p>
          <a:p>
            <a:pPr lvl="1"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Sexual Harassment</a:t>
            </a:r>
          </a:p>
          <a:p>
            <a:pPr lvl="1"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Consent</a:t>
            </a:r>
          </a:p>
          <a:p>
            <a:pPr lvl="1"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Hostile Environment</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189</a:t>
            </a:fld>
            <a:endParaRPr lang="en-US"/>
          </a:p>
        </p:txBody>
      </p:sp>
    </p:spTree>
    <p:extLst>
      <p:ext uri="{BB962C8B-B14F-4D97-AF65-F5344CB8AC3E}">
        <p14:creationId xmlns:p14="http://schemas.microsoft.com/office/powerpoint/2010/main" val="363623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Mindset of the Investigator</a:t>
            </a:r>
          </a:p>
          <a:p>
            <a:pPr marL="0" indent="0">
              <a:buNone/>
            </a:pPr>
            <a:endParaRPr lang="en-US" sz="2000" dirty="0"/>
          </a:p>
          <a:p>
            <a:pPr marL="0" lvl="0" indent="0" eaLnBrk="1" fontAlgn="auto" hangingPunct="1">
              <a:spcBef>
                <a:spcPts val="0"/>
              </a:spcBef>
              <a:spcAft>
                <a:spcPts val="0"/>
              </a:spcAft>
              <a:buNone/>
            </a:pPr>
            <a:r>
              <a:rPr lang="en-US" sz="2800" kern="1200" dirty="0">
                <a:solidFill>
                  <a:prstClr val="black"/>
                </a:solidFill>
                <a:sym typeface="Wingdings" panose="05000000000000000000" pitchFamily="2" charset="2"/>
              </a:rPr>
              <a:t>- deferential to the facts; no “sides”</a:t>
            </a:r>
          </a:p>
          <a:p>
            <a:pPr marL="0" lvl="0" indent="0" eaLnBrk="1" fontAlgn="auto" hangingPunct="1">
              <a:spcBef>
                <a:spcPts val="0"/>
              </a:spcBef>
              <a:spcAft>
                <a:spcPts val="0"/>
              </a:spcAft>
              <a:buNone/>
            </a:pPr>
            <a:r>
              <a:rPr lang="en-US" sz="2800" kern="1200" dirty="0">
                <a:solidFill>
                  <a:prstClr val="black"/>
                </a:solidFill>
                <a:sym typeface="Wingdings" panose="05000000000000000000" pitchFamily="2" charset="2"/>
              </a:rPr>
              <a:t>- detached, objective, and neutral (as possible)</a:t>
            </a:r>
          </a:p>
          <a:p>
            <a:pPr marL="0" lvl="0" indent="0" eaLnBrk="1" fontAlgn="auto" hangingPunct="1">
              <a:spcBef>
                <a:spcPts val="0"/>
              </a:spcBef>
              <a:spcAft>
                <a:spcPts val="0"/>
              </a:spcAft>
              <a:buNone/>
            </a:pPr>
            <a:r>
              <a:rPr lang="en-US" sz="2800" kern="1200" dirty="0">
                <a:solidFill>
                  <a:prstClr val="black"/>
                </a:solidFill>
                <a:sym typeface="Wingdings" panose="05000000000000000000" pitchFamily="2" charset="2"/>
              </a:rPr>
              <a:t>- understand the full context of the event or series of events</a:t>
            </a:r>
          </a:p>
          <a:p>
            <a:pPr marL="0" lvl="0" indent="0" eaLnBrk="1" fontAlgn="auto" hangingPunct="1">
              <a:spcBef>
                <a:spcPts val="0"/>
              </a:spcBef>
              <a:spcAft>
                <a:spcPts val="0"/>
              </a:spcAft>
              <a:buNone/>
            </a:pPr>
            <a:r>
              <a:rPr lang="en-US" sz="2800" kern="1200" dirty="0">
                <a:solidFill>
                  <a:prstClr val="black"/>
                </a:solidFill>
                <a:sym typeface="Wingdings" panose="05000000000000000000" pitchFamily="2" charset="2"/>
              </a:rPr>
              <a:t>- determine whether there are additional relevant facts</a:t>
            </a:r>
          </a:p>
          <a:p>
            <a:pPr marL="0" lvl="0" indent="0" eaLnBrk="1" fontAlgn="auto" hangingPunct="1">
              <a:spcBef>
                <a:spcPts val="0"/>
              </a:spcBef>
              <a:spcAft>
                <a:spcPts val="0"/>
              </a:spcAft>
              <a:buNone/>
            </a:pPr>
            <a:endParaRPr lang="en-US" sz="2800" kern="1200" dirty="0">
              <a:solidFill>
                <a:prstClr val="black"/>
              </a:solidFill>
              <a:sym typeface="Wingdings" panose="05000000000000000000" pitchFamily="2" charset="2"/>
            </a:endParaRPr>
          </a:p>
          <a:p>
            <a:pPr marL="0" lvl="0" indent="0" eaLnBrk="1" fontAlgn="auto" hangingPunct="1">
              <a:spcBef>
                <a:spcPts val="0"/>
              </a:spcBef>
              <a:spcAft>
                <a:spcPts val="0"/>
              </a:spcAft>
              <a:buNone/>
            </a:pPr>
            <a:r>
              <a:rPr lang="en-US" sz="2800" kern="1200" dirty="0">
                <a:solidFill>
                  <a:prstClr val="black"/>
                </a:solidFill>
                <a:sym typeface="Wingdings" panose="05000000000000000000" pitchFamily="2" charset="2"/>
              </a:rPr>
              <a:t>Q – When should you write the conclusion?</a:t>
            </a:r>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19</a:t>
            </a:fld>
            <a:endParaRPr lang="en-US"/>
          </a:p>
        </p:txBody>
      </p:sp>
    </p:spTree>
    <p:extLst>
      <p:ext uri="{BB962C8B-B14F-4D97-AF65-F5344CB8AC3E}">
        <p14:creationId xmlns:p14="http://schemas.microsoft.com/office/powerpoint/2010/main" val="21204521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Sexual Harassment (A&amp;M System Regulation 08.01.01)</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600" kern="1200" dirty="0">
                <a:solidFill>
                  <a:prstClr val="black"/>
                </a:solidFill>
                <a:ea typeface="Verdana" panose="020B0604030504040204" pitchFamily="34" charset="0"/>
              </a:rPr>
              <a:t>– a form of sex discrimination. Unwelcome sexual advances, requests for sexual favors or other verbal, nonverbal or physical conduct of a sexual nature constitute sexual harassment when this conduct is so severe, persistent or pervasive that it explicitly or implicitly affects an individual's employment, unreasonably interferes with an individual's work or educational performance, or creates an intimidating or hostile work, educational, or campus living environment. Unwelcome means that an individual did not request or invite it and considers the conduct to be undesirable or offensive. Submission to the conduct or failure to complain does not always mean that the conduct was welcome. Sexual harassment may be quid pro quo (“this for that”) or may constitute a hostile environment. Sexual harassment includes non-consensual sexual contact, sexual assault, sexual exploitation, stalking, dating violence, and domestic violence when based on sex.</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190</a:t>
            </a:fld>
            <a:endParaRPr lang="en-US"/>
          </a:p>
        </p:txBody>
      </p:sp>
    </p:spTree>
    <p:extLst>
      <p:ext uri="{BB962C8B-B14F-4D97-AF65-F5344CB8AC3E}">
        <p14:creationId xmlns:p14="http://schemas.microsoft.com/office/powerpoint/2010/main" val="252747177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Consent (A&amp;M System Regulation 08.01.01)</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600" kern="1200" dirty="0">
                <a:solidFill>
                  <a:prstClr val="black"/>
                </a:solidFill>
                <a:ea typeface="Verdana" panose="020B0604030504040204" pitchFamily="34" charset="0"/>
              </a:rPr>
              <a:t>– clear, voluntary and ongoing agreement to engage in a specific sexual act. Persons need not verbalize their consent to engage in a sexual act for there to be permission. Permission to engage in a sexual act may be indicated through physical actions rather than words. A person who was asleep or mentally or physically incapacitated, either through the effect of drugs or alcohol or for any other reason, or whose agreement was made under duress or by threat, coercion, or force, cannot give consent.</a:t>
            </a: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191</a:t>
            </a:fld>
            <a:endParaRPr lang="en-US"/>
          </a:p>
        </p:txBody>
      </p:sp>
    </p:spTree>
    <p:extLst>
      <p:ext uri="{BB962C8B-B14F-4D97-AF65-F5344CB8AC3E}">
        <p14:creationId xmlns:p14="http://schemas.microsoft.com/office/powerpoint/2010/main" val="107537539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Hostile Environment (A&amp;M System Regulation 08.01.01)</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600" kern="1200" dirty="0">
                <a:solidFill>
                  <a:prstClr val="black"/>
                </a:solidFill>
                <a:ea typeface="Verdana" panose="020B0604030504040204" pitchFamily="34" charset="0"/>
              </a:rPr>
              <a:t>– a situation in which there is harassing conduct based on a legally protected</a:t>
            </a:r>
          </a:p>
          <a:p>
            <a:pPr marL="0" lvl="0" indent="0" eaLnBrk="1" fontAlgn="auto" hangingPunct="1">
              <a:spcBef>
                <a:spcPts val="0"/>
              </a:spcBef>
              <a:spcAft>
                <a:spcPts val="0"/>
              </a:spcAft>
              <a:buNone/>
            </a:pPr>
            <a:r>
              <a:rPr lang="en-US" sz="1600" kern="1200" dirty="0">
                <a:solidFill>
                  <a:prstClr val="black"/>
                </a:solidFill>
                <a:ea typeface="Verdana" panose="020B0604030504040204" pitchFamily="34" charset="0"/>
              </a:rPr>
              <a:t>class that is severe, persistent, or pervasive enough to create a work, educational, or campus living environment that a reasonable person would consider intimidating or abusive. The determination of whether an environment is “hostile” must be based on all of the circumstances, which may include the frequency of the conduct, the nature and severity of the conduct, whether the conduct was physically threatening or humiliating, and the mental or emotional effect of the conduct on the individual(s) subjected to the alleged harassment.</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192</a:t>
            </a:fld>
            <a:endParaRPr lang="en-US"/>
          </a:p>
        </p:txBody>
      </p:sp>
    </p:spTree>
    <p:extLst>
      <p:ext uri="{BB962C8B-B14F-4D97-AF65-F5344CB8AC3E}">
        <p14:creationId xmlns:p14="http://schemas.microsoft.com/office/powerpoint/2010/main" val="224380895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Developing a Report/Reaching Conclusions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Once the investigators have reached their conclusions, they will prepare a brief outline of their conclusions that mirrors the format of the reporting template (use bullet points instead of paragraphs)</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Each group will report its conclusions</a:t>
            </a:r>
          </a:p>
          <a:p>
            <a:pPr lvl="0" eaLnBrk="1" fontAlgn="auto" hangingPunct="1">
              <a:spcBef>
                <a:spcPts val="0"/>
              </a:spcBef>
              <a:spcAft>
                <a:spcPts val="0"/>
              </a:spcAft>
              <a:buFontTx/>
              <a:buChar char="-"/>
            </a:pPr>
            <a:endParaRPr lang="en-US" sz="18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The training staff will then present their analysis of the scenario</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193</a:t>
            </a:fld>
            <a:endParaRPr lang="en-US"/>
          </a:p>
        </p:txBody>
      </p:sp>
    </p:spTree>
    <p:extLst>
      <p:ext uri="{BB962C8B-B14F-4D97-AF65-F5344CB8AC3E}">
        <p14:creationId xmlns:p14="http://schemas.microsoft.com/office/powerpoint/2010/main" val="77350511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Group Reporting (Groups 1 through 6)</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Please report in a maximum of 3-5 minutes</a:t>
            </a:r>
          </a:p>
          <a:p>
            <a:pPr marL="0" lvl="0"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a:t>
            </a: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194</a:t>
            </a:fld>
            <a:endParaRPr lang="en-US"/>
          </a:p>
        </p:txBody>
      </p:sp>
    </p:spTree>
    <p:extLst>
      <p:ext uri="{BB962C8B-B14F-4D97-AF65-F5344CB8AC3E}">
        <p14:creationId xmlns:p14="http://schemas.microsoft.com/office/powerpoint/2010/main" val="413873423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Training Staff Analysis </a:t>
            </a:r>
          </a:p>
          <a:p>
            <a:pPr marL="0" lvl="0"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b="1" kern="1200" dirty="0">
                <a:solidFill>
                  <a:prstClr val="black"/>
                </a:solidFill>
                <a:ea typeface="Verdana" panose="020B0604030504040204" pitchFamily="34" charset="0"/>
              </a:rPr>
              <a:t>Question A: Did Rob engage in sex with Cindy without her consent?</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kern="1200" dirty="0">
                <a:solidFill>
                  <a:prstClr val="black"/>
                </a:solidFill>
                <a:ea typeface="Verdana" panose="020B0604030504040204" pitchFamily="34" charset="0"/>
              </a:rPr>
              <a:t>NO. Both Rob and Cindy maintained their capacity to consent to sexual activity. While Cindy demonstrated some desire to go to sleep and end the evening, she did agree to provide oral sex to Rob and did so at her own initiation. Whether or not the sex was desired, it was consented to.</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195</a:t>
            </a:fld>
            <a:endParaRPr lang="en-US"/>
          </a:p>
        </p:txBody>
      </p:sp>
    </p:spTree>
    <p:extLst>
      <p:ext uri="{BB962C8B-B14F-4D97-AF65-F5344CB8AC3E}">
        <p14:creationId xmlns:p14="http://schemas.microsoft.com/office/powerpoint/2010/main" val="15180339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Training Staff Analysis </a:t>
            </a:r>
          </a:p>
          <a:p>
            <a:pPr marL="0" lvl="0"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b="1" kern="1200" dirty="0">
                <a:solidFill>
                  <a:prstClr val="black"/>
                </a:solidFill>
                <a:ea typeface="Verdana" panose="020B0604030504040204" pitchFamily="34" charset="0"/>
              </a:rPr>
              <a:t>Question A: Did Rob engage in sex with Cindy without her consent?</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kern="1200" dirty="0">
                <a:solidFill>
                  <a:prstClr val="black"/>
                </a:solidFill>
                <a:ea typeface="Verdana" panose="020B0604030504040204" pitchFamily="34" charset="0"/>
              </a:rPr>
              <a:t>“Cheat Sheet” for Capacity (Cindy):</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Assuming a 130 pound female –</a:t>
            </a:r>
          </a:p>
          <a:p>
            <a:pPr marL="400050" lvl="1" indent="0" eaLnBrk="1" fontAlgn="auto" hangingPunct="1">
              <a:spcBef>
                <a:spcPts val="0"/>
              </a:spcBef>
              <a:spcAft>
                <a:spcPts val="0"/>
              </a:spcAft>
              <a:buNone/>
            </a:pPr>
            <a:endParaRPr lang="en-US" sz="12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3 hard lemonades over three hours:	0.096 BAL (at its highest)</a:t>
            </a: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(Total Standard drinks: 4.16)</a:t>
            </a:r>
          </a:p>
          <a:p>
            <a:pPr marL="400050" lvl="1" indent="0" eaLnBrk="1" fontAlgn="auto" hangingPunct="1">
              <a:spcBef>
                <a:spcPts val="0"/>
              </a:spcBef>
              <a:spcAft>
                <a:spcPts val="0"/>
              </a:spcAft>
              <a:buNone/>
            </a:pPr>
            <a:endParaRPr lang="en-US" sz="12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Plus one bite of marijuana brownie</a:t>
            </a:r>
          </a:p>
          <a:p>
            <a:pPr marL="400050" lvl="1" indent="0" eaLnBrk="1" fontAlgn="auto" hangingPunct="1">
              <a:spcBef>
                <a:spcPts val="0"/>
              </a:spcBef>
              <a:spcAft>
                <a:spcPts val="0"/>
              </a:spcAft>
              <a:buNone/>
            </a:pPr>
            <a:endParaRPr lang="en-US" sz="12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(50 mg dosage brownie – ten bites worth) - 	5 mg consumed </a:t>
            </a:r>
          </a:p>
          <a:p>
            <a:pPr marL="400050" lvl="1" indent="0" eaLnBrk="1" fontAlgn="auto" hangingPunct="1">
              <a:spcBef>
                <a:spcPts val="0"/>
              </a:spcBef>
              <a:spcAft>
                <a:spcPts val="0"/>
              </a:spcAft>
              <a:buNone/>
            </a:pPr>
            <a:endParaRPr lang="en-US" sz="12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5 mg considered a low dose with moderate effect over a 2-5 hour period of time</a:t>
            </a:r>
          </a:p>
          <a:p>
            <a:pPr marL="400050" lvl="1" indent="0" eaLnBrk="1" fontAlgn="auto" hangingPunct="1">
              <a:spcBef>
                <a:spcPts val="0"/>
              </a:spcBef>
              <a:spcAft>
                <a:spcPts val="0"/>
              </a:spcAft>
              <a:buNone/>
            </a:pPr>
            <a:endParaRPr lang="en-US" sz="12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With the fact pattern and this estimate of substance use, incapacity is possible but </a:t>
            </a:r>
            <a:r>
              <a:rPr lang="en-US" sz="1200" u="sng" kern="1200" dirty="0">
                <a:solidFill>
                  <a:prstClr val="black"/>
                </a:solidFill>
                <a:ea typeface="Verdana" panose="020B0604030504040204" pitchFamily="34" charset="0"/>
              </a:rPr>
              <a:t>unlikely</a:t>
            </a:r>
            <a:r>
              <a:rPr lang="en-US" sz="1200" kern="1200" dirty="0">
                <a:solidFill>
                  <a:prstClr val="black"/>
                </a:solidFill>
                <a:ea typeface="Verdana" panose="020B0604030504040204" pitchFamily="34" charset="0"/>
              </a:rPr>
              <a:t>.</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196</a:t>
            </a:fld>
            <a:endParaRPr lang="en-US"/>
          </a:p>
        </p:txBody>
      </p:sp>
    </p:spTree>
    <p:extLst>
      <p:ext uri="{BB962C8B-B14F-4D97-AF65-F5344CB8AC3E}">
        <p14:creationId xmlns:p14="http://schemas.microsoft.com/office/powerpoint/2010/main" val="193184745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Training Staff Analysis </a:t>
            </a:r>
          </a:p>
          <a:p>
            <a:pPr marL="0" lvl="0"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b="1" kern="1200" dirty="0">
                <a:solidFill>
                  <a:prstClr val="black"/>
                </a:solidFill>
                <a:ea typeface="Verdana" panose="020B0604030504040204" pitchFamily="34" charset="0"/>
              </a:rPr>
              <a:t>Question A: Did Rob engage in sex with Cindy without her consent?</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kern="1200" dirty="0">
                <a:solidFill>
                  <a:prstClr val="black"/>
                </a:solidFill>
                <a:ea typeface="Verdana" panose="020B0604030504040204" pitchFamily="34" charset="0"/>
              </a:rPr>
              <a:t>“Cheat Sheet” for Capacity (Rob):</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Assuming a 170 pound male –</a:t>
            </a:r>
          </a:p>
          <a:p>
            <a:pPr marL="400050" lvl="1" indent="0" eaLnBrk="1" fontAlgn="auto" hangingPunct="1">
              <a:spcBef>
                <a:spcPts val="0"/>
              </a:spcBef>
              <a:spcAft>
                <a:spcPts val="0"/>
              </a:spcAft>
              <a:buNone/>
            </a:pPr>
            <a:endParaRPr lang="en-US" sz="12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4 hard lemonades over 4 hours:		0.058 BAL (at its highest)</a:t>
            </a: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(Total Standard drinks: 5.547)</a:t>
            </a:r>
          </a:p>
          <a:p>
            <a:pPr marL="400050" lvl="1" indent="0" eaLnBrk="1" fontAlgn="auto" hangingPunct="1">
              <a:spcBef>
                <a:spcPts val="0"/>
              </a:spcBef>
              <a:spcAft>
                <a:spcPts val="0"/>
              </a:spcAft>
              <a:buNone/>
            </a:pPr>
            <a:endParaRPr lang="en-US" sz="12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Plus three bites of a marijuana brownie</a:t>
            </a:r>
          </a:p>
          <a:p>
            <a:pPr marL="400050" lvl="1" indent="0" eaLnBrk="1" fontAlgn="auto" hangingPunct="1">
              <a:spcBef>
                <a:spcPts val="0"/>
              </a:spcBef>
              <a:spcAft>
                <a:spcPts val="0"/>
              </a:spcAft>
              <a:buNone/>
            </a:pPr>
            <a:endParaRPr lang="en-US" sz="12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(50 mg dosage brownie – ten bites worth) - 	15 mg consumed </a:t>
            </a:r>
          </a:p>
          <a:p>
            <a:pPr marL="400050" lvl="1" indent="0" eaLnBrk="1" fontAlgn="auto" hangingPunct="1">
              <a:spcBef>
                <a:spcPts val="0"/>
              </a:spcBef>
              <a:spcAft>
                <a:spcPts val="0"/>
              </a:spcAft>
              <a:buNone/>
            </a:pPr>
            <a:endParaRPr lang="en-US" sz="12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15 mg considered a moderate dose with moderate effect over a 2-5 hour period of time</a:t>
            </a:r>
          </a:p>
          <a:p>
            <a:pPr marL="400050" lvl="1" indent="0" eaLnBrk="1" fontAlgn="auto" hangingPunct="1">
              <a:spcBef>
                <a:spcPts val="0"/>
              </a:spcBef>
              <a:spcAft>
                <a:spcPts val="0"/>
              </a:spcAft>
              <a:buNone/>
            </a:pPr>
            <a:endParaRPr lang="en-US" sz="12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200" kern="1200" dirty="0">
                <a:solidFill>
                  <a:prstClr val="black"/>
                </a:solidFill>
                <a:ea typeface="Verdana" panose="020B0604030504040204" pitchFamily="34" charset="0"/>
              </a:rPr>
              <a:t>With the fact pattern and this estimate of substance use, incapacity is possible but </a:t>
            </a:r>
            <a:r>
              <a:rPr lang="en-US" sz="1200" u="sng" kern="1200" dirty="0">
                <a:solidFill>
                  <a:prstClr val="black"/>
                </a:solidFill>
                <a:ea typeface="Verdana" panose="020B0604030504040204" pitchFamily="34" charset="0"/>
              </a:rPr>
              <a:t>unlikely</a:t>
            </a:r>
            <a:r>
              <a:rPr lang="en-US" sz="1200" kern="1200" dirty="0">
                <a:solidFill>
                  <a:prstClr val="black"/>
                </a:solidFill>
                <a:ea typeface="Verdana" panose="020B0604030504040204" pitchFamily="34" charset="0"/>
              </a:rPr>
              <a:t>.</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197</a:t>
            </a:fld>
            <a:endParaRPr lang="en-US"/>
          </a:p>
        </p:txBody>
      </p:sp>
    </p:spTree>
    <p:extLst>
      <p:ext uri="{BB962C8B-B14F-4D97-AF65-F5344CB8AC3E}">
        <p14:creationId xmlns:p14="http://schemas.microsoft.com/office/powerpoint/2010/main" val="19255691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Training Staff Analysis </a:t>
            </a:r>
          </a:p>
          <a:p>
            <a:pPr marL="0" lvl="0"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b="1" kern="1200" dirty="0">
                <a:solidFill>
                  <a:prstClr val="black"/>
                </a:solidFill>
                <a:ea typeface="Verdana" panose="020B0604030504040204" pitchFamily="34" charset="0"/>
              </a:rPr>
              <a:t>Question B: Did Rob send unwanted text messages to Cindy? If so, does this constitute sexual harassment?</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kern="1200" dirty="0">
                <a:solidFill>
                  <a:prstClr val="black"/>
                </a:solidFill>
                <a:ea typeface="Verdana" panose="020B0604030504040204" pitchFamily="34" charset="0"/>
              </a:rPr>
              <a:t>NO. While Cindy may have been annoyed with the frequency of messages, at no time did she indicate to Rob that he should stop messaging her. Her initiation of some of the exchanges, even for the sake being nice, provided Rob a reasonable belief that his messages were welcome.</a:t>
            </a:r>
          </a:p>
          <a:p>
            <a:pPr marL="400050" lvl="1"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198</a:t>
            </a:fld>
            <a:endParaRPr lang="en-US"/>
          </a:p>
        </p:txBody>
      </p:sp>
    </p:spTree>
    <p:extLst>
      <p:ext uri="{BB962C8B-B14F-4D97-AF65-F5344CB8AC3E}">
        <p14:creationId xmlns:p14="http://schemas.microsoft.com/office/powerpoint/2010/main" val="109766594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Training Staff Analysis </a:t>
            </a:r>
          </a:p>
          <a:p>
            <a:pPr marL="0" lvl="0"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b="1" kern="1200" dirty="0">
                <a:solidFill>
                  <a:prstClr val="black"/>
                </a:solidFill>
                <a:ea typeface="Verdana" panose="020B0604030504040204" pitchFamily="34" charset="0"/>
              </a:rPr>
              <a:t>Question C: Did Rob send unwanted gifts to Cindy? If so, does this constitute sexual harassment?</a:t>
            </a:r>
          </a:p>
          <a:p>
            <a:pPr marL="400050" lvl="1" indent="0" eaLnBrk="1" fontAlgn="auto" hangingPunct="1">
              <a:spcBef>
                <a:spcPts val="0"/>
              </a:spcBef>
              <a:spcAft>
                <a:spcPts val="0"/>
              </a:spcAft>
              <a:buNone/>
            </a:pPr>
            <a:endParaRPr lang="en-US" sz="1400" b="1" kern="1200" dirty="0">
              <a:solidFill>
                <a:prstClr val="black"/>
              </a:solidFill>
              <a:ea typeface="Verdana" panose="020B0604030504040204" pitchFamily="34" charset="0"/>
            </a:endParaRPr>
          </a:p>
          <a:p>
            <a:pPr marL="400050" lvl="1" indent="0" eaLnBrk="1" fontAlgn="auto" hangingPunct="1">
              <a:spcBef>
                <a:spcPts val="0"/>
              </a:spcBef>
              <a:spcAft>
                <a:spcPts val="0"/>
              </a:spcAft>
              <a:buNone/>
            </a:pPr>
            <a:r>
              <a:rPr lang="en-US" sz="1400" kern="1200" dirty="0">
                <a:solidFill>
                  <a:prstClr val="black"/>
                </a:solidFill>
                <a:ea typeface="Verdana" panose="020B0604030504040204" pitchFamily="34" charset="0"/>
              </a:rPr>
              <a:t>NO. While Cindy was embarrassed by the flower delivery and told Rob that he should not have bought the gifts, at no time did Cindy as Rob to stop sending gifts. Given their different expectations and understandings of what constituted their relationship, Cindy’s annoyance can be understood, but this does not rise to the level of a violation of the Regulation (it is not severe, persistent, or pervasive). Rather, this is an example of poorly communicated expectations on the part of both Cindy and Rob. </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199</a:t>
            </a:fld>
            <a:endParaRPr lang="en-US"/>
          </a:p>
        </p:txBody>
      </p:sp>
    </p:spTree>
    <p:extLst>
      <p:ext uri="{BB962C8B-B14F-4D97-AF65-F5344CB8AC3E}">
        <p14:creationId xmlns:p14="http://schemas.microsoft.com/office/powerpoint/2010/main" val="317810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u="sng" dirty="0"/>
              <a:t>The Training Team</a:t>
            </a:r>
          </a:p>
          <a:p>
            <a:pPr lvl="1">
              <a:buFont typeface="Wingdings" panose="05000000000000000000" pitchFamily="2" charset="2"/>
              <a:buChar char="Ø"/>
            </a:pPr>
            <a:r>
              <a:rPr lang="en-US" sz="2000" dirty="0"/>
              <a:t>Trisha Ford – Investigator, SECO</a:t>
            </a:r>
          </a:p>
          <a:p>
            <a:pPr lvl="1">
              <a:buFont typeface="Wingdings" panose="05000000000000000000" pitchFamily="2" charset="2"/>
              <a:buChar char="Ø"/>
            </a:pPr>
            <a:r>
              <a:rPr lang="en-US" sz="2000" dirty="0"/>
              <a:t>Janet Gordon – System Ethics and Compliance Officer</a:t>
            </a:r>
          </a:p>
          <a:p>
            <a:pPr lvl="1">
              <a:buFont typeface="Wingdings" panose="05000000000000000000" pitchFamily="2" charset="2"/>
              <a:buChar char="Ø"/>
            </a:pPr>
            <a:r>
              <a:rPr lang="en-US" sz="2000" dirty="0"/>
              <a:t>Rick Olshak, M.S. – Director, Title IX Compliance, SECO</a:t>
            </a:r>
          </a:p>
          <a:p>
            <a:pPr lvl="1">
              <a:buFont typeface="Wingdings" panose="05000000000000000000" pitchFamily="2" charset="2"/>
              <a:buChar char="Ø"/>
            </a:pPr>
            <a:r>
              <a:rPr lang="en-US" sz="2000" dirty="0"/>
              <a:t>Noe </a:t>
            </a:r>
            <a:r>
              <a:rPr lang="en-US" sz="2000" dirty="0" err="1"/>
              <a:t>Rincones</a:t>
            </a:r>
            <a:r>
              <a:rPr lang="en-US" sz="2000" dirty="0"/>
              <a:t> – Investigator, SECO</a:t>
            </a:r>
          </a:p>
          <a:p>
            <a:pPr lvl="1">
              <a:buFont typeface="Wingdings" panose="05000000000000000000" pitchFamily="2" charset="2"/>
              <a:buChar char="Ø"/>
            </a:pPr>
            <a:r>
              <a:rPr lang="en-US" sz="2000" dirty="0"/>
              <a:t>Dr. Nicole Roberson– Director, Equal Opportunity and Diversity, SECO</a:t>
            </a:r>
          </a:p>
          <a:p>
            <a:pPr lvl="1">
              <a:buFont typeface="Wingdings" panose="05000000000000000000" pitchFamily="2" charset="2"/>
              <a:buChar char="Ø"/>
            </a:pPr>
            <a:endParaRPr lang="en-US" sz="1200" dirty="0"/>
          </a:p>
          <a:p>
            <a:pPr marL="800100" lvl="1">
              <a:buFont typeface="Wingdings" panose="05000000000000000000" pitchFamily="2" charset="2"/>
              <a:buChar char="Ø"/>
            </a:pPr>
            <a:endParaRPr lang="en-US" sz="1200" dirty="0"/>
          </a:p>
          <a:p>
            <a:pPr marL="57150" indent="0">
              <a:buNone/>
            </a:pPr>
            <a:r>
              <a:rPr lang="en-US" sz="2000" dirty="0"/>
              <a:t>We also wish to acknowledge the contributions of Bret Davis (formerly of OGC) and Dr. Joni Baker (Texas A&amp;M University – San Antonio, formerly with SECO) in developing these training materials.</a:t>
            </a:r>
          </a:p>
          <a:p>
            <a:pPr marL="457200" lvl="1" indent="0">
              <a:buNone/>
            </a:pPr>
            <a:endParaRPr lang="en-US" sz="2400" dirty="0"/>
          </a:p>
          <a:p>
            <a:pPr lvl="1">
              <a:buFont typeface="Wingdings" panose="05000000000000000000" pitchFamily="2" charset="2"/>
              <a:buChar char="Ø"/>
            </a:pPr>
            <a:endParaRPr lang="en-US" sz="2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a:t>
            </a:fld>
            <a:endParaRPr lang="en-US"/>
          </a:p>
        </p:txBody>
      </p:sp>
    </p:spTree>
    <p:extLst>
      <p:ext uri="{BB962C8B-B14F-4D97-AF65-F5344CB8AC3E}">
        <p14:creationId xmlns:p14="http://schemas.microsoft.com/office/powerpoint/2010/main" val="527017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Role of the Investigator</a:t>
            </a:r>
          </a:p>
          <a:p>
            <a:pPr marL="0" indent="0">
              <a:buNone/>
            </a:pPr>
            <a:endParaRPr lang="en-US" sz="2000" dirty="0"/>
          </a:p>
          <a:p>
            <a:pPr marL="0" indent="0">
              <a:buNone/>
            </a:pPr>
            <a:r>
              <a:rPr lang="en-US" sz="2800" dirty="0">
                <a:ea typeface="Verdana" panose="020B0604030504040204" pitchFamily="34" charset="0"/>
              </a:rPr>
              <a:t>Collect the Facts; Don’t allow your potential bias/pre-conceived ideas to influence any part of the process.</a:t>
            </a:r>
          </a:p>
          <a:p>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20</a:t>
            </a:fld>
            <a:endParaRPr lang="en-US"/>
          </a:p>
        </p:txBody>
      </p:sp>
      <p:pic>
        <p:nvPicPr>
          <p:cNvPr id="5" name="Picture 4"/>
          <p:cNvPicPr>
            <a:picLocks noChangeAspect="1"/>
          </p:cNvPicPr>
          <p:nvPr/>
        </p:nvPicPr>
        <p:blipFill>
          <a:blip r:embed="rId3"/>
          <a:stretch>
            <a:fillRect/>
          </a:stretch>
        </p:blipFill>
        <p:spPr>
          <a:xfrm>
            <a:off x="2514600" y="3564824"/>
            <a:ext cx="3394537" cy="2532847"/>
          </a:xfrm>
          <a:prstGeom prst="rect">
            <a:avLst/>
          </a:prstGeom>
        </p:spPr>
      </p:pic>
    </p:spTree>
    <p:extLst>
      <p:ext uri="{BB962C8B-B14F-4D97-AF65-F5344CB8AC3E}">
        <p14:creationId xmlns:p14="http://schemas.microsoft.com/office/powerpoint/2010/main" val="111837484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Parking Lot</a:t>
            </a:r>
          </a:p>
          <a:p>
            <a:pPr marL="0" indent="0" algn="ctr">
              <a:buNone/>
            </a:pPr>
            <a:r>
              <a:rPr lang="en-US" sz="4000" dirty="0"/>
              <a:t>Are there remaining questions about any of the material covered over these two days?</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200</a:t>
            </a:fld>
            <a:endParaRPr lang="en-US"/>
          </a:p>
        </p:txBody>
      </p:sp>
      <p:pic>
        <p:nvPicPr>
          <p:cNvPr id="3" name="Picture 2">
            <a:extLst>
              <a:ext uri="{FF2B5EF4-FFF2-40B4-BE49-F238E27FC236}">
                <a16:creationId xmlns:a16="http://schemas.microsoft.com/office/drawing/2014/main" id="{14C115D7-2950-423C-AF11-1E58A41A2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4216083"/>
            <a:ext cx="1432560" cy="1910080"/>
          </a:xfrm>
          <a:prstGeom prst="rect">
            <a:avLst/>
          </a:prstGeom>
        </p:spPr>
      </p:pic>
    </p:spTree>
    <p:extLst>
      <p:ext uri="{BB962C8B-B14F-4D97-AF65-F5344CB8AC3E}">
        <p14:creationId xmlns:p14="http://schemas.microsoft.com/office/powerpoint/2010/main" val="364948238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Housekeeping (3 items)</a:t>
            </a:r>
          </a:p>
          <a:p>
            <a:pPr marL="0" indent="0">
              <a:buNone/>
            </a:pPr>
            <a:endParaRPr lang="en-US" sz="2000" dirty="0"/>
          </a:p>
          <a:p>
            <a:pPr marL="0" indent="0">
              <a:buNone/>
            </a:pPr>
            <a:r>
              <a:rPr lang="en-US" sz="2400" dirty="0"/>
              <a:t>If you have any questions after the conclusion of this program, please contact Rick Olshak at </a:t>
            </a:r>
            <a:r>
              <a:rPr lang="en-US" sz="2400" dirty="0">
                <a:hlinkClick r:id="rId3"/>
              </a:rPr>
              <a:t>rolshak@tamus.edu</a:t>
            </a:r>
            <a:r>
              <a:rPr lang="en-US" sz="2400" dirty="0"/>
              <a:t>.</a:t>
            </a:r>
          </a:p>
          <a:p>
            <a:pPr marL="0" indent="0">
              <a:buNone/>
            </a:pPr>
            <a:endParaRPr lang="en-US" sz="2400" dirty="0"/>
          </a:p>
          <a:p>
            <a:pPr marL="0" indent="0">
              <a:buNone/>
            </a:pPr>
            <a:r>
              <a:rPr lang="en-US" sz="2400" dirty="0"/>
              <a:t>Certificates of completion for this training program will be mailed to your university/agency in the next 3-4 weeks</a:t>
            </a:r>
          </a:p>
          <a:p>
            <a:pPr marL="0" indent="0">
              <a:buNone/>
            </a:pPr>
            <a:endParaRPr lang="en-US" dirty="0"/>
          </a:p>
          <a:p>
            <a:pPr marL="0" indent="0">
              <a:buNone/>
            </a:pPr>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201</a:t>
            </a:fld>
            <a:endParaRPr lang="en-US"/>
          </a:p>
        </p:txBody>
      </p:sp>
      <p:pic>
        <p:nvPicPr>
          <p:cNvPr id="5" name="Picture 2" descr="C:\Users\Rick\AppData\Local\Microsoft\Windows\INetCache\IE\DB8L2TS2\contact-m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2971800"/>
            <a:ext cx="148156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993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Housekeeping (3 items)</a:t>
            </a:r>
          </a:p>
          <a:p>
            <a:pPr marL="0" indent="0">
              <a:buNone/>
            </a:pPr>
            <a:endParaRPr lang="en-US" sz="2000" dirty="0"/>
          </a:p>
          <a:p>
            <a:pPr marL="0" indent="0">
              <a:buNone/>
            </a:pPr>
            <a:r>
              <a:rPr lang="en-US" sz="2400" dirty="0"/>
              <a:t>Finally, we ask each of you to please complete an online evaluation of this program. The evaluation can be found at </a:t>
            </a:r>
            <a:r>
              <a:rPr lang="en-US" sz="2400" dirty="0">
                <a:hlinkClick r:id="rId3"/>
              </a:rPr>
              <a:t>https://www.surveymonkey.com/r/TAMUSJuly19</a:t>
            </a:r>
            <a:r>
              <a:rPr lang="en-US" sz="2400" dirty="0"/>
              <a:t> and will be available online for the next seven days (through next Wednesday). Thank you in advance for your assistance in improving the quality of this program.</a:t>
            </a:r>
          </a:p>
          <a:p>
            <a:pPr marL="0" indent="0">
              <a:buNone/>
            </a:pPr>
            <a:endParaRPr lang="en-US" sz="2400" dirty="0"/>
          </a:p>
          <a:p>
            <a:pPr marL="0" indent="0">
              <a:buNone/>
            </a:pPr>
            <a:r>
              <a:rPr lang="en-US" sz="2400" dirty="0"/>
              <a:t>Thank you for your participation!</a:t>
            </a:r>
          </a:p>
          <a:p>
            <a:pPr marL="0" indent="0">
              <a:buNone/>
            </a:pPr>
            <a:endParaRPr lang="en-US" sz="2400" dirty="0"/>
          </a:p>
          <a:p>
            <a:pPr marL="0" indent="0">
              <a:buNone/>
            </a:pPr>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202</a:t>
            </a:fld>
            <a:endParaRPr lang="en-US"/>
          </a:p>
        </p:txBody>
      </p:sp>
    </p:spTree>
    <p:extLst>
      <p:ext uri="{BB962C8B-B14F-4D97-AF65-F5344CB8AC3E}">
        <p14:creationId xmlns:p14="http://schemas.microsoft.com/office/powerpoint/2010/main" val="158519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Key Stages of the Process</a:t>
            </a:r>
          </a:p>
          <a:p>
            <a:pPr marL="0" indent="0">
              <a:buNone/>
            </a:pPr>
            <a:endParaRPr lang="en-US" sz="2000" dirty="0"/>
          </a:p>
          <a:p>
            <a:pPr marL="0" indent="0">
              <a:buNone/>
            </a:pPr>
            <a:r>
              <a:rPr lang="en-US" sz="2800" dirty="0">
                <a:ea typeface="Verdana" panose="020B0604030504040204" pitchFamily="34" charset="0"/>
              </a:rPr>
              <a:t>Where does the investigation fit in to the process?</a:t>
            </a:r>
          </a:p>
          <a:p>
            <a:pPr marL="0" indent="0">
              <a:buNone/>
            </a:pPr>
            <a:endParaRPr lang="en-US" sz="2000" dirty="0">
              <a:ea typeface="Verdana" panose="020B0604030504040204" pitchFamily="34" charset="0"/>
            </a:endParaRPr>
          </a:p>
          <a:p>
            <a:pPr marL="457200" lvl="0" indent="-457200" eaLnBrk="1" fontAlgn="auto" hangingPunct="1">
              <a:spcBef>
                <a:spcPts val="0"/>
              </a:spcBef>
              <a:spcAft>
                <a:spcPts val="0"/>
              </a:spcAft>
              <a:buFont typeface="Wingdings" panose="05000000000000000000" pitchFamily="2" charset="2"/>
              <a:buChar char="Ø"/>
            </a:pPr>
            <a:r>
              <a:rPr lang="en-US" sz="2000" kern="1200" dirty="0">
                <a:solidFill>
                  <a:prstClr val="black"/>
                </a:solidFill>
                <a:ea typeface="Verdana" panose="020B0604030504040204" pitchFamily="34" charset="0"/>
              </a:rPr>
              <a:t>Notice</a:t>
            </a:r>
          </a:p>
          <a:p>
            <a:pPr marL="457200" lvl="0" indent="-457200" eaLnBrk="1" fontAlgn="auto" hangingPunct="1">
              <a:spcBef>
                <a:spcPts val="0"/>
              </a:spcBef>
              <a:spcAft>
                <a:spcPts val="0"/>
              </a:spcAft>
              <a:buFont typeface="Wingdings" panose="05000000000000000000" pitchFamily="2" charset="2"/>
              <a:buChar char="Ø"/>
            </a:pPr>
            <a:r>
              <a:rPr lang="en-US" sz="2000" kern="1200" dirty="0">
                <a:solidFill>
                  <a:srgbClr val="00B0F0"/>
                </a:solidFill>
                <a:ea typeface="Verdana" panose="020B0604030504040204" pitchFamily="34" charset="0"/>
              </a:rPr>
              <a:t>Preliminary Inquiry (conducted by assigner of investigators)</a:t>
            </a:r>
          </a:p>
          <a:p>
            <a:pPr marL="457200" lvl="0" indent="-457200" eaLnBrk="1" fontAlgn="auto" hangingPunct="1">
              <a:spcBef>
                <a:spcPts val="0"/>
              </a:spcBef>
              <a:spcAft>
                <a:spcPts val="0"/>
              </a:spcAft>
              <a:buFont typeface="Wingdings" panose="05000000000000000000" pitchFamily="2" charset="2"/>
              <a:buChar char="Ø"/>
            </a:pPr>
            <a:r>
              <a:rPr lang="en-US" sz="2000" kern="1200" dirty="0">
                <a:solidFill>
                  <a:srgbClr val="00B050"/>
                </a:solidFill>
                <a:ea typeface="Verdana" panose="020B0604030504040204" pitchFamily="34" charset="0"/>
              </a:rPr>
              <a:t>Full (formal) Investigation (conducted by investigators)</a:t>
            </a:r>
          </a:p>
          <a:p>
            <a:pPr marL="457200" lvl="0" indent="-457200" eaLnBrk="1" fontAlgn="auto" hangingPunct="1">
              <a:spcBef>
                <a:spcPts val="0"/>
              </a:spcBef>
              <a:spcAft>
                <a:spcPts val="0"/>
              </a:spcAft>
              <a:buFont typeface="Wingdings" panose="05000000000000000000" pitchFamily="2" charset="2"/>
              <a:buChar char="Ø"/>
            </a:pPr>
            <a:r>
              <a:rPr lang="en-US" sz="2000" kern="1200" dirty="0">
                <a:solidFill>
                  <a:srgbClr val="FF0000"/>
                </a:solidFill>
                <a:ea typeface="Verdana" panose="020B0604030504040204" pitchFamily="34" charset="0"/>
              </a:rPr>
              <a:t>Collecting and Evaluating  the Facts/Writing the Report (done by investigators)</a:t>
            </a:r>
          </a:p>
          <a:p>
            <a:pPr marL="457200" lvl="0" indent="-457200" eaLnBrk="1" fontAlgn="auto" hangingPunct="1">
              <a:spcBef>
                <a:spcPts val="0"/>
              </a:spcBef>
              <a:spcAft>
                <a:spcPts val="0"/>
              </a:spcAft>
              <a:buFont typeface="Wingdings" panose="05000000000000000000" pitchFamily="2" charset="2"/>
              <a:buChar char="Ø"/>
            </a:pPr>
            <a:r>
              <a:rPr lang="en-US" sz="2000" kern="1200" dirty="0">
                <a:solidFill>
                  <a:prstClr val="black"/>
                </a:solidFill>
                <a:ea typeface="Verdana" panose="020B0604030504040204" pitchFamily="34" charset="0"/>
              </a:rPr>
              <a:t>OGC/SECO Review/Designated Administrator </a:t>
            </a:r>
          </a:p>
          <a:p>
            <a:pPr marL="457200" lvl="0" indent="-457200" eaLnBrk="1" fontAlgn="auto" hangingPunct="1">
              <a:spcBef>
                <a:spcPts val="0"/>
              </a:spcBef>
              <a:spcAft>
                <a:spcPts val="0"/>
              </a:spcAft>
              <a:buFont typeface="Wingdings" panose="05000000000000000000" pitchFamily="2" charset="2"/>
              <a:buChar char="Ø"/>
            </a:pPr>
            <a:r>
              <a:rPr lang="en-US" sz="2000" kern="1200" dirty="0">
                <a:solidFill>
                  <a:prstClr val="black"/>
                </a:solidFill>
                <a:ea typeface="Verdana" panose="020B0604030504040204" pitchFamily="34" charset="0"/>
              </a:rPr>
              <a:t>Findings</a:t>
            </a:r>
          </a:p>
          <a:p>
            <a:pPr marL="457200" lvl="0" indent="-457200" eaLnBrk="1" fontAlgn="auto" hangingPunct="1">
              <a:spcBef>
                <a:spcPts val="0"/>
              </a:spcBef>
              <a:spcAft>
                <a:spcPts val="0"/>
              </a:spcAft>
              <a:buFont typeface="Wingdings" panose="05000000000000000000" pitchFamily="2" charset="2"/>
              <a:buChar char="Ø"/>
            </a:pPr>
            <a:r>
              <a:rPr lang="en-US" sz="2000" kern="1200" dirty="0">
                <a:solidFill>
                  <a:prstClr val="black"/>
                </a:solidFill>
                <a:ea typeface="Verdana" panose="020B0604030504040204" pitchFamily="34" charset="0"/>
              </a:rPr>
              <a:t>Sanction</a:t>
            </a:r>
          </a:p>
          <a:p>
            <a:pPr marL="457200" lvl="0" indent="-457200" eaLnBrk="1" fontAlgn="auto" hangingPunct="1">
              <a:spcBef>
                <a:spcPts val="0"/>
              </a:spcBef>
              <a:spcAft>
                <a:spcPts val="0"/>
              </a:spcAft>
              <a:buFont typeface="Wingdings" panose="05000000000000000000" pitchFamily="2" charset="2"/>
              <a:buChar char="Ø"/>
            </a:pPr>
            <a:r>
              <a:rPr lang="en-US" sz="2000" kern="1200" dirty="0">
                <a:solidFill>
                  <a:prstClr val="black"/>
                </a:solidFill>
                <a:ea typeface="Verdana" panose="020B0604030504040204" pitchFamily="34" charset="0"/>
              </a:rPr>
              <a:t>Appeal</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21</a:t>
            </a:fld>
            <a:endParaRPr lang="en-US"/>
          </a:p>
        </p:txBody>
      </p:sp>
    </p:spTree>
    <p:extLst>
      <p:ext uri="{BB962C8B-B14F-4D97-AF65-F5344CB8AC3E}">
        <p14:creationId xmlns:p14="http://schemas.microsoft.com/office/powerpoint/2010/main" val="155679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Key Stages of the Process</a:t>
            </a:r>
          </a:p>
          <a:p>
            <a:pPr marL="0" indent="0">
              <a:buNone/>
            </a:pPr>
            <a:endParaRPr lang="en-US" sz="2000" dirty="0"/>
          </a:p>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Preliminary Inquiry Stage</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Are we on “notice”?</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Are there “enough” alleged Facts/Witnesses?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What type of matter: 08.01.01/Ethics/Other misconduct?</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What are the status of the Parties (employee/student/third party)?</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When did the 30 business days Clock start?</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Who assigns investigators?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Who grants extensions?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22</a:t>
            </a:fld>
            <a:endParaRPr lang="en-US"/>
          </a:p>
        </p:txBody>
      </p:sp>
    </p:spTree>
    <p:extLst>
      <p:ext uri="{BB962C8B-B14F-4D97-AF65-F5344CB8AC3E}">
        <p14:creationId xmlns:p14="http://schemas.microsoft.com/office/powerpoint/2010/main" val="252255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Key Stages of the Process</a:t>
            </a:r>
          </a:p>
          <a:p>
            <a:pPr marL="0" indent="0">
              <a:buNone/>
            </a:pPr>
            <a:endParaRPr lang="en-US" sz="2000" dirty="0"/>
          </a:p>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Preliminary Inquiry Stage</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Confidentiality Issues:</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a:t>
            </a:r>
            <a:r>
              <a:rPr lang="en-US" sz="2000" kern="1200" dirty="0">
                <a:solidFill>
                  <a:prstClr val="black"/>
                </a:solidFill>
                <a:ea typeface="Verdana" panose="020B0604030504040204" pitchFamily="34" charset="0"/>
              </a:rPr>
              <a:t>Confidentiality v. Privacy</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”Need to Know”</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Pseudonym </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hidden for the investigation &amp; report / key provided 		   separately</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if name not known – then Due Process?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Law Enforcement “Pseudonym Program</a:t>
            </a:r>
            <a:r>
              <a:rPr lang="en-US" sz="2800" kern="1200" dirty="0">
                <a:solidFill>
                  <a:prstClr val="black"/>
                </a:solidFill>
                <a:ea typeface="Verdana" panose="020B0604030504040204" pitchFamily="34" charset="0"/>
              </a:rPr>
              <a:t>”</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23</a:t>
            </a:fld>
            <a:endParaRPr lang="en-US"/>
          </a:p>
        </p:txBody>
      </p:sp>
    </p:spTree>
    <p:extLst>
      <p:ext uri="{BB962C8B-B14F-4D97-AF65-F5344CB8AC3E}">
        <p14:creationId xmlns:p14="http://schemas.microsoft.com/office/powerpoint/2010/main" val="3264162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Key Stages of the Process</a:t>
            </a:r>
          </a:p>
          <a:p>
            <a:pPr marL="0" indent="0">
              <a:buNone/>
            </a:pPr>
            <a:endParaRPr lang="en-US" sz="2000" dirty="0"/>
          </a:p>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Preliminary Inquiry Stage</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Little “</a:t>
            </a:r>
            <a:r>
              <a:rPr lang="en-US" sz="2800" kern="1200" dirty="0" err="1">
                <a:solidFill>
                  <a:prstClr val="black"/>
                </a:solidFill>
                <a:ea typeface="Verdana" panose="020B0604030504040204" pitchFamily="34" charset="0"/>
              </a:rPr>
              <a:t>i</a:t>
            </a:r>
            <a:r>
              <a:rPr lang="en-US" sz="2800" kern="1200" dirty="0">
                <a:solidFill>
                  <a:prstClr val="black"/>
                </a:solidFill>
                <a:ea typeface="Verdana" panose="020B0604030504040204" pitchFamily="34" charset="0"/>
              </a:rPr>
              <a:t>” inquiry (Pre-Investigative Stage)</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-sometimes…things happen</a:t>
            </a:r>
          </a:p>
          <a:p>
            <a:pPr marL="0" lvl="0"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document, document, document</a:t>
            </a:r>
          </a:p>
          <a:p>
            <a:pPr marL="0" lvl="0"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watch out for “insignificant” evidence</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-REMEMBER – we are </a:t>
            </a:r>
            <a:r>
              <a:rPr lang="en-US" sz="2800" kern="1200" dirty="0">
                <a:solidFill>
                  <a:srgbClr val="FF0000"/>
                </a:solidFill>
                <a:ea typeface="Verdana" panose="020B0604030504040204" pitchFamily="34" charset="0"/>
              </a:rPr>
              <a:t>Collectors and 	Reporters of Information</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24</a:t>
            </a:fld>
            <a:endParaRPr lang="en-US"/>
          </a:p>
        </p:txBody>
      </p:sp>
    </p:spTree>
    <p:extLst>
      <p:ext uri="{BB962C8B-B14F-4D97-AF65-F5344CB8AC3E}">
        <p14:creationId xmlns:p14="http://schemas.microsoft.com/office/powerpoint/2010/main" val="2405074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Key Stages of the Process</a:t>
            </a:r>
          </a:p>
          <a:p>
            <a:pPr marL="0" indent="0">
              <a:buNone/>
            </a:pPr>
            <a:endParaRPr lang="en-US" sz="2000" dirty="0"/>
          </a:p>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Assignment of the Investigator(s)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Co-Investigators?</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Full or Part-time?</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Employment status (faculty/staff)</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Identities (e.g., Greek life, athletics, faculty;      </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demographics)</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Preferences and strengths</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Nature of the case</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Distribution of work</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25</a:t>
            </a:fld>
            <a:endParaRPr lang="en-US"/>
          </a:p>
        </p:txBody>
      </p:sp>
    </p:spTree>
    <p:extLst>
      <p:ext uri="{BB962C8B-B14F-4D97-AF65-F5344CB8AC3E}">
        <p14:creationId xmlns:p14="http://schemas.microsoft.com/office/powerpoint/2010/main" val="1731893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Key Stages of the Process</a:t>
            </a:r>
          </a:p>
          <a:p>
            <a:pPr marL="0" indent="0">
              <a:buNone/>
            </a:pPr>
            <a:endParaRPr lang="en-US" sz="2000" dirty="0"/>
          </a:p>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Assignment of the Investigator(s)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Type of Case (e.g., sexual assault or harassment, student/employee discrimination, etc.)</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Experience</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 Lead or 2</a:t>
            </a:r>
            <a:r>
              <a:rPr lang="en-US" sz="2800" kern="1200" baseline="30000" dirty="0">
                <a:solidFill>
                  <a:prstClr val="black"/>
                </a:solidFill>
                <a:ea typeface="Verdana" panose="020B0604030504040204" pitchFamily="34" charset="0"/>
              </a:rPr>
              <a:t>nd</a:t>
            </a:r>
            <a:r>
              <a:rPr lang="en-US" sz="2800" kern="1200" dirty="0">
                <a:solidFill>
                  <a:prstClr val="black"/>
                </a:solidFill>
                <a:ea typeface="Verdana" panose="020B0604030504040204" pitchFamily="34" charset="0"/>
              </a:rPr>
              <a:t> Chair</a:t>
            </a: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a:t>
            </a:r>
            <a:r>
              <a:rPr lang="en-US" sz="2800" kern="1200" dirty="0">
                <a:ea typeface="Verdana" panose="020B0604030504040204" pitchFamily="34" charset="0"/>
              </a:rPr>
              <a:t>Style…</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26</a:t>
            </a:fld>
            <a:endParaRPr lang="en-US"/>
          </a:p>
        </p:txBody>
      </p:sp>
    </p:spTree>
    <p:extLst>
      <p:ext uri="{BB962C8B-B14F-4D97-AF65-F5344CB8AC3E}">
        <p14:creationId xmlns:p14="http://schemas.microsoft.com/office/powerpoint/2010/main" val="2054270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Key Stages of the Process</a:t>
            </a:r>
          </a:p>
          <a:p>
            <a:pPr marL="0" indent="0">
              <a:buNone/>
            </a:pPr>
            <a:endParaRPr lang="en-US" sz="2000" dirty="0"/>
          </a:p>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Formal Investigation Stage</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2800" kern="1200" dirty="0">
                <a:solidFill>
                  <a:prstClr val="black"/>
                </a:solidFill>
                <a:ea typeface="Verdana" panose="020B0604030504040204" pitchFamily="34" charset="0"/>
              </a:rPr>
              <a:t>Conclusions v Findings</a:t>
            </a:r>
          </a:p>
          <a:p>
            <a:pPr lvl="1" eaLnBrk="1" fontAlgn="auto" hangingPunct="1">
              <a:spcBef>
                <a:spcPts val="0"/>
              </a:spcBef>
              <a:spcAft>
                <a:spcPts val="0"/>
              </a:spcAft>
              <a:buFontTx/>
              <a:buChar char="-"/>
            </a:pPr>
            <a:r>
              <a:rPr lang="en-US" sz="2400" kern="1200" dirty="0">
                <a:solidFill>
                  <a:prstClr val="black"/>
                </a:solidFill>
                <a:ea typeface="Verdana" panose="020B0604030504040204" pitchFamily="34" charset="0"/>
              </a:rPr>
              <a:t>Report the full (material) facts</a:t>
            </a:r>
          </a:p>
          <a:p>
            <a:pPr lvl="1" eaLnBrk="1" fontAlgn="auto" hangingPunct="1">
              <a:spcBef>
                <a:spcPts val="0"/>
              </a:spcBef>
              <a:spcAft>
                <a:spcPts val="0"/>
              </a:spcAft>
              <a:buFontTx/>
              <a:buChar char="-"/>
            </a:pPr>
            <a:r>
              <a:rPr lang="en-US" sz="2400" kern="1200" dirty="0">
                <a:solidFill>
                  <a:prstClr val="black"/>
                </a:solidFill>
                <a:ea typeface="Verdana" panose="020B0604030504040204" pitchFamily="34" charset="0"/>
              </a:rPr>
              <a:t>Compare the facts to the allegation(s)</a:t>
            </a:r>
          </a:p>
          <a:p>
            <a:pPr lvl="1" eaLnBrk="1" fontAlgn="auto" hangingPunct="1">
              <a:spcBef>
                <a:spcPts val="0"/>
              </a:spcBef>
              <a:spcAft>
                <a:spcPts val="0"/>
              </a:spcAft>
              <a:buFontTx/>
              <a:buChar char="-"/>
            </a:pPr>
            <a:r>
              <a:rPr lang="en-US" sz="2400" kern="1200" dirty="0">
                <a:solidFill>
                  <a:prstClr val="black"/>
                </a:solidFill>
                <a:ea typeface="Verdana" panose="020B0604030504040204" pitchFamily="34" charset="0"/>
              </a:rPr>
              <a:t>Reach conclusions based on preponderance of the evidence standard</a:t>
            </a:r>
          </a:p>
          <a:p>
            <a:pPr lvl="2" eaLnBrk="1" fontAlgn="auto" hangingPunct="1">
              <a:spcBef>
                <a:spcPts val="0"/>
              </a:spcBef>
              <a:spcAft>
                <a:spcPts val="0"/>
              </a:spcAft>
              <a:buFontTx/>
              <a:buChar char="-"/>
            </a:pPr>
            <a:r>
              <a:rPr lang="en-US" sz="2000" kern="1200" dirty="0">
                <a:solidFill>
                  <a:prstClr val="black"/>
                </a:solidFill>
                <a:ea typeface="Verdana" panose="020B0604030504040204" pitchFamily="34" charset="0"/>
              </a:rPr>
              <a:t>Different for sex-based cases</a:t>
            </a:r>
          </a:p>
          <a:p>
            <a:pPr marL="457200" lvl="1"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27</a:t>
            </a:fld>
            <a:endParaRPr lang="en-US"/>
          </a:p>
        </p:txBody>
      </p:sp>
    </p:spTree>
    <p:extLst>
      <p:ext uri="{BB962C8B-B14F-4D97-AF65-F5344CB8AC3E}">
        <p14:creationId xmlns:p14="http://schemas.microsoft.com/office/powerpoint/2010/main" val="2023144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Key Stages of the Process</a:t>
            </a:r>
          </a:p>
          <a:p>
            <a:pPr marL="0" indent="0">
              <a:buNone/>
            </a:pPr>
            <a:endParaRPr lang="en-US" sz="2000" dirty="0"/>
          </a:p>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OGC/SECO Review Stages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eaLnBrk="1" fontAlgn="auto" hangingPunct="1">
              <a:spcBef>
                <a:spcPts val="0"/>
              </a:spcBef>
              <a:spcAft>
                <a:spcPts val="0"/>
              </a:spcAft>
              <a:buFontTx/>
              <a:buChar char="-"/>
            </a:pPr>
            <a:r>
              <a:rPr lang="en-US" sz="2800" kern="1200" dirty="0">
                <a:solidFill>
                  <a:prstClr val="black"/>
                </a:solidFill>
                <a:ea typeface="Verdana" panose="020B0604030504040204" pitchFamily="34" charset="0"/>
              </a:rPr>
              <a:t>Thoroughness of the investigation</a:t>
            </a:r>
          </a:p>
          <a:p>
            <a:pPr lvl="1" eaLnBrk="1" fontAlgn="auto" hangingPunct="1">
              <a:spcBef>
                <a:spcPts val="0"/>
              </a:spcBef>
              <a:spcAft>
                <a:spcPts val="0"/>
              </a:spcAft>
              <a:buFontTx/>
              <a:buChar char="-"/>
            </a:pPr>
            <a:r>
              <a:rPr lang="en-US" sz="2400" kern="1200" dirty="0">
                <a:solidFill>
                  <a:prstClr val="black"/>
                </a:solidFill>
                <a:ea typeface="Verdana" panose="020B0604030504040204" pitchFamily="34" charset="0"/>
              </a:rPr>
              <a:t>All available evidence considered?</a:t>
            </a:r>
          </a:p>
          <a:p>
            <a:pPr lvl="1" eaLnBrk="1" fontAlgn="auto" hangingPunct="1">
              <a:spcBef>
                <a:spcPts val="0"/>
              </a:spcBef>
              <a:spcAft>
                <a:spcPts val="0"/>
              </a:spcAft>
              <a:buFontTx/>
              <a:buChar char="-"/>
            </a:pPr>
            <a:r>
              <a:rPr lang="en-US" sz="2400" kern="1200" dirty="0">
                <a:solidFill>
                  <a:prstClr val="black"/>
                </a:solidFill>
                <a:ea typeface="Verdana" panose="020B0604030504040204" pitchFamily="34" charset="0"/>
              </a:rPr>
              <a:t>Only relevant facts included</a:t>
            </a:r>
          </a:p>
          <a:p>
            <a:pPr eaLnBrk="1" fontAlgn="auto" hangingPunct="1">
              <a:spcBef>
                <a:spcPts val="0"/>
              </a:spcBef>
              <a:spcAft>
                <a:spcPts val="0"/>
              </a:spcAft>
              <a:buFontTx/>
              <a:buChar char="-"/>
            </a:pPr>
            <a:r>
              <a:rPr lang="en-US" sz="2800" kern="1200" dirty="0">
                <a:solidFill>
                  <a:prstClr val="black"/>
                </a:solidFill>
                <a:ea typeface="Verdana" panose="020B0604030504040204" pitchFamily="34" charset="0"/>
              </a:rPr>
              <a:t>Sufficiency</a:t>
            </a:r>
          </a:p>
          <a:p>
            <a:pPr lvl="1" eaLnBrk="1" fontAlgn="auto" hangingPunct="1">
              <a:spcBef>
                <a:spcPts val="0"/>
              </a:spcBef>
              <a:spcAft>
                <a:spcPts val="0"/>
              </a:spcAft>
              <a:buFontTx/>
              <a:buChar char="-"/>
            </a:pPr>
            <a:r>
              <a:rPr lang="en-US" sz="2400" kern="1200" dirty="0">
                <a:solidFill>
                  <a:prstClr val="black"/>
                </a:solidFill>
                <a:ea typeface="Verdana" panose="020B0604030504040204" pitchFamily="34" charset="0"/>
              </a:rPr>
              <a:t>Facts properly analyzed?</a:t>
            </a:r>
          </a:p>
          <a:p>
            <a:pPr lvl="1" eaLnBrk="1" fontAlgn="auto" hangingPunct="1">
              <a:spcBef>
                <a:spcPts val="0"/>
              </a:spcBef>
              <a:spcAft>
                <a:spcPts val="0"/>
              </a:spcAft>
              <a:buFontTx/>
              <a:buChar char="-"/>
            </a:pPr>
            <a:r>
              <a:rPr lang="en-US" sz="2400" kern="1200" dirty="0">
                <a:solidFill>
                  <a:prstClr val="black"/>
                </a:solidFill>
                <a:ea typeface="Verdana" panose="020B0604030504040204" pitchFamily="34" charset="0"/>
              </a:rPr>
              <a:t>Conclusions supported by facts and analysis?</a:t>
            </a:r>
            <a:endParaRPr lang="en-US" sz="2400" kern="1200" dirty="0">
              <a:solidFill>
                <a:srgbClr val="FF0000"/>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28</a:t>
            </a:fld>
            <a:endParaRPr lang="en-US"/>
          </a:p>
        </p:txBody>
      </p:sp>
    </p:spTree>
    <p:extLst>
      <p:ext uri="{BB962C8B-B14F-4D97-AF65-F5344CB8AC3E}">
        <p14:creationId xmlns:p14="http://schemas.microsoft.com/office/powerpoint/2010/main" val="1712444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Key Stages of the Process</a:t>
            </a:r>
          </a:p>
          <a:p>
            <a:pPr marL="0" indent="0">
              <a:buNone/>
            </a:pPr>
            <a:endParaRPr lang="en-US" sz="2000" dirty="0"/>
          </a:p>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Decision/Hearing/Sanctioning Stage</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2800" kern="1200" dirty="0">
                <a:solidFill>
                  <a:prstClr val="black"/>
                </a:solidFill>
                <a:ea typeface="Verdana" panose="020B0604030504040204" pitchFamily="34" charset="0"/>
              </a:rPr>
              <a:t>“Designated Administrator”</a:t>
            </a:r>
          </a:p>
          <a:p>
            <a:pPr lvl="1" eaLnBrk="1" fontAlgn="auto" hangingPunct="1">
              <a:spcBef>
                <a:spcPts val="0"/>
              </a:spcBef>
              <a:spcAft>
                <a:spcPts val="0"/>
              </a:spcAft>
              <a:buFontTx/>
              <a:buChar char="-"/>
            </a:pPr>
            <a:r>
              <a:rPr lang="en-US" sz="2400" kern="1200" dirty="0">
                <a:solidFill>
                  <a:prstClr val="black"/>
                </a:solidFill>
                <a:ea typeface="Verdana" panose="020B0604030504040204" pitchFamily="34" charset="0"/>
              </a:rPr>
              <a:t>Administrator (AVP or lower recommended)</a:t>
            </a:r>
          </a:p>
          <a:p>
            <a:pPr lvl="1" eaLnBrk="1" fontAlgn="auto" hangingPunct="1">
              <a:spcBef>
                <a:spcPts val="0"/>
              </a:spcBef>
              <a:spcAft>
                <a:spcPts val="0"/>
              </a:spcAft>
              <a:buFontTx/>
              <a:buChar char="-"/>
            </a:pPr>
            <a:r>
              <a:rPr lang="en-US" sz="2400" kern="1200" dirty="0">
                <a:solidFill>
                  <a:prstClr val="black"/>
                </a:solidFill>
                <a:ea typeface="Verdana" panose="020B0604030504040204" pitchFamily="34" charset="0"/>
              </a:rPr>
              <a:t>Hearing panel </a:t>
            </a:r>
          </a:p>
          <a:p>
            <a:pPr lvl="0" eaLnBrk="1" fontAlgn="auto" hangingPunct="1">
              <a:spcBef>
                <a:spcPts val="0"/>
              </a:spcBef>
              <a:spcAft>
                <a:spcPts val="0"/>
              </a:spcAft>
              <a:buFontTx/>
              <a:buChar char="-"/>
            </a:pPr>
            <a:r>
              <a:rPr lang="en-US" sz="2800" kern="1200" dirty="0">
                <a:solidFill>
                  <a:prstClr val="black"/>
                </a:solidFill>
                <a:ea typeface="Verdana" panose="020B0604030504040204" pitchFamily="34" charset="0"/>
              </a:rPr>
              <a:t>Findings/Decision</a:t>
            </a:r>
          </a:p>
          <a:p>
            <a:pPr lvl="0" eaLnBrk="1" fontAlgn="auto" hangingPunct="1">
              <a:spcBef>
                <a:spcPts val="0"/>
              </a:spcBef>
              <a:spcAft>
                <a:spcPts val="0"/>
              </a:spcAft>
              <a:buFontTx/>
              <a:buChar char="-"/>
            </a:pPr>
            <a:r>
              <a:rPr lang="en-US" sz="2800" kern="1200" dirty="0">
                <a:solidFill>
                  <a:prstClr val="black"/>
                </a:solidFill>
                <a:ea typeface="Verdana" panose="020B0604030504040204" pitchFamily="34" charset="0"/>
              </a:rPr>
              <a:t>Sanctioning</a:t>
            </a:r>
          </a:p>
          <a:p>
            <a:pPr marL="457200" lvl="1" indent="0" eaLnBrk="1" fontAlgn="auto" hangingPunct="1">
              <a:spcBef>
                <a:spcPts val="0"/>
              </a:spcBef>
              <a:spcAft>
                <a:spcPts val="0"/>
              </a:spcAft>
              <a:buNone/>
            </a:pPr>
            <a:r>
              <a:rPr lang="en-US" sz="2000" kern="1200" dirty="0">
                <a:solidFill>
                  <a:prstClr val="black"/>
                </a:solidFill>
                <a:ea typeface="Verdana" panose="020B0604030504040204" pitchFamily="34" charset="0"/>
              </a:rPr>
              <a:t>(education, restoration, protective, in addition to mandates – authority may be delegated and/or in form of recommendations) </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29</a:t>
            </a:fld>
            <a:endParaRPr lang="en-US"/>
          </a:p>
        </p:txBody>
      </p:sp>
    </p:spTree>
    <p:extLst>
      <p:ext uri="{BB962C8B-B14F-4D97-AF65-F5344CB8AC3E}">
        <p14:creationId xmlns:p14="http://schemas.microsoft.com/office/powerpoint/2010/main" val="81503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Section One</a:t>
            </a:r>
          </a:p>
          <a:p>
            <a:endParaRPr lang="en-US" dirty="0"/>
          </a:p>
          <a:p>
            <a:pPr marL="0" indent="0" algn="ctr">
              <a:buNone/>
            </a:pPr>
            <a:r>
              <a:rPr lang="en-US" sz="4800" b="1" dirty="0"/>
              <a:t>Introduction to the </a:t>
            </a:r>
          </a:p>
          <a:p>
            <a:pPr marL="0" indent="0" algn="ctr">
              <a:buNone/>
            </a:pPr>
            <a:r>
              <a:rPr lang="en-US" sz="4800" b="1" dirty="0"/>
              <a:t>Training Program</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Key Stages of the Process</a:t>
            </a:r>
          </a:p>
          <a:p>
            <a:pPr marL="0" indent="0">
              <a:buNone/>
            </a:pPr>
            <a:endParaRPr lang="en-US" sz="2000" dirty="0"/>
          </a:p>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Appeal Stage</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2800" kern="1200" dirty="0">
                <a:solidFill>
                  <a:prstClr val="black"/>
                </a:solidFill>
                <a:ea typeface="Verdana" panose="020B0604030504040204" pitchFamily="34" charset="0"/>
              </a:rPr>
              <a:t>Grounds</a:t>
            </a:r>
          </a:p>
          <a:p>
            <a:pPr lvl="0" eaLnBrk="1" fontAlgn="auto" hangingPunct="1">
              <a:spcBef>
                <a:spcPts val="0"/>
              </a:spcBef>
              <a:spcAft>
                <a:spcPts val="0"/>
              </a:spcAft>
              <a:buFontTx/>
              <a:buChar char="-"/>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2800" kern="1200" dirty="0">
                <a:solidFill>
                  <a:prstClr val="black"/>
                </a:solidFill>
                <a:ea typeface="Verdana" panose="020B0604030504040204" pitchFamily="34" charset="0"/>
              </a:rPr>
              <a:t>Regulations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2800" kern="1200" dirty="0">
                <a:solidFill>
                  <a:prstClr val="black"/>
                </a:solidFill>
                <a:ea typeface="Verdana" panose="020B0604030504040204" pitchFamily="34" charset="0"/>
              </a:rPr>
              <a:t>Timeliness</a:t>
            </a:r>
            <a:endParaRPr lang="en-US" sz="2400"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30</a:t>
            </a:fld>
            <a:endParaRPr lang="en-US"/>
          </a:p>
        </p:txBody>
      </p:sp>
      <p:pic>
        <p:nvPicPr>
          <p:cNvPr id="5" name="Picture 4"/>
          <p:cNvPicPr>
            <a:picLocks noChangeAspect="1"/>
          </p:cNvPicPr>
          <p:nvPr/>
        </p:nvPicPr>
        <p:blipFill>
          <a:blip r:embed="rId3"/>
          <a:stretch>
            <a:fillRect/>
          </a:stretch>
        </p:blipFill>
        <p:spPr>
          <a:xfrm>
            <a:off x="3276600" y="3048000"/>
            <a:ext cx="4681227" cy="2099459"/>
          </a:xfrm>
          <a:prstGeom prst="rect">
            <a:avLst/>
          </a:prstGeom>
        </p:spPr>
      </p:pic>
    </p:spTree>
    <p:extLst>
      <p:ext uri="{BB962C8B-B14F-4D97-AF65-F5344CB8AC3E}">
        <p14:creationId xmlns:p14="http://schemas.microsoft.com/office/powerpoint/2010/main" val="2540061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Pre-Investigation Planning</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 The investigator(s) should meet with the assigner of the investigation to review the scope and nature of the investigations process</a:t>
            </a: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31</a:t>
            </a:fld>
            <a:endParaRPr lang="en-US"/>
          </a:p>
        </p:txBody>
      </p:sp>
    </p:spTree>
    <p:extLst>
      <p:ext uri="{BB962C8B-B14F-4D97-AF65-F5344CB8AC3E}">
        <p14:creationId xmlns:p14="http://schemas.microsoft.com/office/powerpoint/2010/main" val="1054540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Pre-Investigation Planning</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Topics to Review:</a:t>
            </a:r>
          </a:p>
          <a:p>
            <a:pPr marL="0" lvl="0" indent="0" eaLnBrk="1" fontAlgn="auto" hangingPunct="1">
              <a:spcBef>
                <a:spcPts val="0"/>
              </a:spcBef>
              <a:spcAft>
                <a:spcPts val="0"/>
              </a:spcAft>
              <a:buNone/>
            </a:pPr>
            <a:r>
              <a:rPr lang="en-US" sz="2800" kern="1200" dirty="0">
                <a:solidFill>
                  <a:prstClr val="black"/>
                </a:solidFill>
                <a:latin typeface="Baskerville Old Face" panose="02020602080505020303" pitchFamily="18" charset="0"/>
                <a:ea typeface="Verdana" panose="020B0604030504040204" pitchFamily="34" charset="0"/>
              </a:rPr>
              <a:t>	</a:t>
            </a:r>
            <a:r>
              <a:rPr lang="en-US" sz="2000" kern="1200" dirty="0">
                <a:solidFill>
                  <a:prstClr val="black"/>
                </a:solidFill>
                <a:ea typeface="Verdana" panose="020B0604030504040204" pitchFamily="34" charset="0"/>
              </a:rPr>
              <a:t>- Fair and Equitable Process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Allegation/Policy Violations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Witnesses (Lists)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Evidence identified</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What Key Witnesses/Evidence is missing</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Timeline/Flowchart of Events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Record or Not to Record?</a:t>
            </a: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32</a:t>
            </a:fld>
            <a:endParaRPr lang="en-US"/>
          </a:p>
        </p:txBody>
      </p:sp>
    </p:spTree>
    <p:extLst>
      <p:ext uri="{BB962C8B-B14F-4D97-AF65-F5344CB8AC3E}">
        <p14:creationId xmlns:p14="http://schemas.microsoft.com/office/powerpoint/2010/main" val="2997858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Pre-Investigation Planning</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Matters of Inquiry:</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Use Common Sense; Walk away with an understanding</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Some Witnesses you may have to ask more Qs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You MUST ask the $ Qs</a:t>
            </a: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33</a:t>
            </a:fld>
            <a:endParaRPr lang="en-US"/>
          </a:p>
        </p:txBody>
      </p:sp>
    </p:spTree>
    <p:extLst>
      <p:ext uri="{BB962C8B-B14F-4D97-AF65-F5344CB8AC3E}">
        <p14:creationId xmlns:p14="http://schemas.microsoft.com/office/powerpoint/2010/main" val="2882055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Pre-Investigation Planning</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800" kern="1200" dirty="0">
                <a:solidFill>
                  <a:prstClr val="black"/>
                </a:solidFill>
                <a:ea typeface="Verdana" panose="020B0604030504040204" pitchFamily="34" charset="0"/>
              </a:rPr>
              <a:t>Matters of Inquiry:</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Get Clarification:</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Not yes or no; unless trying box</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At the End:</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What else do you think might be important?</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Is there anything I should have asked that I did not?</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Anything you want me to ask the other Party?</a:t>
            </a: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34</a:t>
            </a:fld>
            <a:endParaRPr lang="en-US"/>
          </a:p>
        </p:txBody>
      </p:sp>
    </p:spTree>
    <p:extLst>
      <p:ext uri="{BB962C8B-B14F-4D97-AF65-F5344CB8AC3E}">
        <p14:creationId xmlns:p14="http://schemas.microsoft.com/office/powerpoint/2010/main" val="122863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Interview Logistics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latin typeface="Baskerville Old Face" panose="02020602080505020303" pitchFamily="18" charset="0"/>
                <a:ea typeface="Verdana" panose="020B0604030504040204" pitchFamily="34" charset="0"/>
              </a:rPr>
              <a:t>	</a:t>
            </a:r>
            <a:r>
              <a:rPr lang="en-US" sz="2400" kern="1200" dirty="0">
                <a:solidFill>
                  <a:prstClr val="black"/>
                </a:solidFill>
                <a:ea typeface="Verdana" panose="020B0604030504040204" pitchFamily="34" charset="0"/>
              </a:rPr>
              <a:t>- Determining location</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Determining order</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Initial greetings</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Opening Statement </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Concluding an interview</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Post-Interview follow-up</a:t>
            </a: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35</a:t>
            </a:fld>
            <a:endParaRPr lang="en-US"/>
          </a:p>
        </p:txBody>
      </p:sp>
    </p:spTree>
    <p:extLst>
      <p:ext uri="{BB962C8B-B14F-4D97-AF65-F5344CB8AC3E}">
        <p14:creationId xmlns:p14="http://schemas.microsoft.com/office/powerpoint/2010/main" val="1066128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Interview Logistics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Location</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In person, video interviews, phone interviews, 	written Q&amp;As</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Professional space (vs. personal space)</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Amount of traffic in area / type of traffic</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Out of view from other involved parties</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Timing of interviews</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Messages (intended and unintended) in the space</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Comfort</a:t>
            </a: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36</a:t>
            </a:fld>
            <a:endParaRPr lang="en-US"/>
          </a:p>
        </p:txBody>
      </p:sp>
    </p:spTree>
    <p:extLst>
      <p:ext uri="{BB962C8B-B14F-4D97-AF65-F5344CB8AC3E}">
        <p14:creationId xmlns:p14="http://schemas.microsoft.com/office/powerpoint/2010/main" val="3375777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Interview Logistics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Consider</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Privacy and Safety</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What to wear (who are you interviewing?)</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Water, coffee, tissues, paper, pen, computer </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Seating strategy</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Virtual arrangements</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Timing (order and amount of time)</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Note-taking</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Accommodations?</a:t>
            </a: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37</a:t>
            </a:fld>
            <a:endParaRPr lang="en-US"/>
          </a:p>
        </p:txBody>
      </p:sp>
      <p:pic>
        <p:nvPicPr>
          <p:cNvPr id="5" name="Picture 4">
            <a:extLst>
              <a:ext uri="{FF2B5EF4-FFF2-40B4-BE49-F238E27FC236}">
                <a16:creationId xmlns:a16="http://schemas.microsoft.com/office/drawing/2014/main" id="{E7A5D503-6266-4C43-AAD1-C25C8CE51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876800"/>
            <a:ext cx="2171701" cy="1240972"/>
          </a:xfrm>
          <a:prstGeom prst="rect">
            <a:avLst/>
          </a:prstGeom>
        </p:spPr>
      </p:pic>
    </p:spTree>
    <p:extLst>
      <p:ext uri="{BB962C8B-B14F-4D97-AF65-F5344CB8AC3E}">
        <p14:creationId xmlns:p14="http://schemas.microsoft.com/office/powerpoint/2010/main" val="294553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Order of Interviews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514350" lvl="0" indent="-51435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Complainant – understand the allegations</a:t>
            </a:r>
          </a:p>
          <a:p>
            <a:pPr marL="514350" lvl="0" indent="-51435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Witnesses that can collaborate the allegations</a:t>
            </a:r>
          </a:p>
          <a:p>
            <a:pPr marL="514350" lvl="0" indent="-51435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Witnesses that would have material evidence (relevant to the allegation(s) – supporting or absolving)</a:t>
            </a:r>
          </a:p>
          <a:p>
            <a:pPr marL="514350" lvl="0" indent="-51435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Respondent – understand their perspective, as well as the dynamic and relationship</a:t>
            </a:r>
          </a:p>
          <a:p>
            <a:pPr marL="514350" lvl="0" indent="-51435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Witnesses that can corroborate the Respondent’s point of view</a:t>
            </a:r>
          </a:p>
          <a:p>
            <a:pPr marL="514350" lvl="0" indent="-51435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Additional Material Witnesses</a:t>
            </a:r>
          </a:p>
          <a:p>
            <a:pPr marL="514350" lvl="0" indent="-51435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Re-interviews as needed, particularly with Complainant and Respondent (typically narrowly focused interviews)</a:t>
            </a:r>
          </a:p>
          <a:p>
            <a:pPr marL="0" lvl="0"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a:p>
            <a:pPr marL="457200" lvl="0" indent="-457200" eaLnBrk="1" fontAlgn="auto" hangingPunct="1">
              <a:spcBef>
                <a:spcPts val="0"/>
              </a:spcBef>
              <a:spcAft>
                <a:spcPts val="0"/>
              </a:spcAft>
              <a:buAutoNum type="arabicPeriod"/>
            </a:pPr>
            <a:endParaRPr lang="en-US" sz="2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38</a:t>
            </a:fld>
            <a:endParaRPr lang="en-US"/>
          </a:p>
        </p:txBody>
      </p:sp>
    </p:spTree>
    <p:extLst>
      <p:ext uri="{BB962C8B-B14F-4D97-AF65-F5344CB8AC3E}">
        <p14:creationId xmlns:p14="http://schemas.microsoft.com/office/powerpoint/2010/main" val="2246097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Interviews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Character Witnesses</a:t>
            </a:r>
          </a:p>
          <a:p>
            <a:pPr marL="400050" lvl="1" indent="0" eaLnBrk="1" fontAlgn="auto" hangingPunct="1">
              <a:spcBef>
                <a:spcPts val="0"/>
              </a:spcBef>
              <a:spcAft>
                <a:spcPts val="0"/>
              </a:spcAft>
              <a:buNone/>
            </a:pPr>
            <a:r>
              <a:rPr lang="en-US" sz="2000" kern="1200" dirty="0">
                <a:solidFill>
                  <a:prstClr val="black"/>
                </a:solidFill>
                <a:ea typeface="Verdana" panose="020B0604030504040204" pitchFamily="34" charset="0"/>
              </a:rPr>
              <a:t>- Caution</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39</a:t>
            </a:fld>
            <a:endParaRPr lang="en-US"/>
          </a:p>
        </p:txBody>
      </p:sp>
      <p:pic>
        <p:nvPicPr>
          <p:cNvPr id="5" name="Picture 4">
            <a:extLst>
              <a:ext uri="{FF2B5EF4-FFF2-40B4-BE49-F238E27FC236}">
                <a16:creationId xmlns:a16="http://schemas.microsoft.com/office/drawing/2014/main" id="{C605E880-4A17-4411-BE36-6A5191741E4D}"/>
              </a:ext>
            </a:extLst>
          </p:cNvPr>
          <p:cNvPicPr>
            <a:picLocks noChangeAspect="1"/>
          </p:cNvPicPr>
          <p:nvPr/>
        </p:nvPicPr>
        <p:blipFill>
          <a:blip r:embed="rId3"/>
          <a:stretch>
            <a:fillRect/>
          </a:stretch>
        </p:blipFill>
        <p:spPr>
          <a:xfrm>
            <a:off x="3982719" y="2605881"/>
            <a:ext cx="3027681" cy="2514600"/>
          </a:xfrm>
          <a:prstGeom prst="rect">
            <a:avLst/>
          </a:prstGeom>
        </p:spPr>
      </p:pic>
    </p:spTree>
    <p:extLst>
      <p:ext uri="{BB962C8B-B14F-4D97-AF65-F5344CB8AC3E}">
        <p14:creationId xmlns:p14="http://schemas.microsoft.com/office/powerpoint/2010/main" val="51216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Introduction (overview)</a:t>
            </a:r>
          </a:p>
          <a:p>
            <a:pPr lvl="1">
              <a:buFont typeface="Wingdings" panose="05000000000000000000" pitchFamily="2" charset="2"/>
              <a:buChar char="Ø"/>
            </a:pPr>
            <a:r>
              <a:rPr lang="en-US" sz="2400" dirty="0"/>
              <a:t>Program designed for investigators for all civil rights and ethics investigations</a:t>
            </a:r>
          </a:p>
          <a:p>
            <a:pPr lvl="1">
              <a:buFont typeface="Wingdings" panose="05000000000000000000" pitchFamily="2" charset="2"/>
              <a:buChar char="Ø"/>
            </a:pPr>
            <a:r>
              <a:rPr lang="en-US" sz="2400" dirty="0"/>
              <a:t>Serves as a “baseline” training curriculum (as well as a refresher training) – assumes no previous knowledge and/or experience</a:t>
            </a:r>
          </a:p>
          <a:p>
            <a:pPr lvl="1">
              <a:buFont typeface="Wingdings" panose="05000000000000000000" pitchFamily="2" charset="2"/>
              <a:buChar char="Ø"/>
            </a:pPr>
            <a:r>
              <a:rPr lang="en-US" sz="2400" dirty="0"/>
              <a:t>Intended to be complemented by “deeper dive” training programs in specific areas of investigation</a:t>
            </a:r>
          </a:p>
          <a:p>
            <a:pPr lvl="1">
              <a:buFont typeface="Wingdings" panose="05000000000000000000" pitchFamily="2" charset="2"/>
              <a:buChar char="Ø"/>
            </a:pPr>
            <a:r>
              <a:rPr lang="en-US" sz="2400" dirty="0"/>
              <a:t>We will focus on specific areas of practice and skill, and see a case study through from its initial report to a final conclusion</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4</a:t>
            </a:fld>
            <a:endParaRPr lang="en-US"/>
          </a:p>
        </p:txBody>
      </p:sp>
    </p:spTree>
    <p:extLst>
      <p:ext uri="{BB962C8B-B14F-4D97-AF65-F5344CB8AC3E}">
        <p14:creationId xmlns:p14="http://schemas.microsoft.com/office/powerpoint/2010/main" val="4027429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Interview Logistics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Initial Greetings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At door or in waiting area</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Introduce by first and last name and your role</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Ask them how you would like to address them</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Maintain open body language and make eye contact</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Establish rapport . Don’t launch immediately into questions,	but get a sense of how they communicate by asking them to 	tell you a little about themselves, their major or employment 	function, as well as how long they have been at the university 	or agency.</a:t>
            </a:r>
          </a:p>
          <a:p>
            <a:pPr marL="0" lvl="0"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40</a:t>
            </a:fld>
            <a:endParaRPr lang="en-US"/>
          </a:p>
        </p:txBody>
      </p:sp>
    </p:spTree>
    <p:extLst>
      <p:ext uri="{BB962C8B-B14F-4D97-AF65-F5344CB8AC3E}">
        <p14:creationId xmlns:p14="http://schemas.microsoft.com/office/powerpoint/2010/main" val="9193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Interview Logistics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Opening Statement</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a:t>
            </a:r>
            <a:r>
              <a:rPr lang="en-US" sz="2000" u="sng" kern="1200" dirty="0">
                <a:solidFill>
                  <a:prstClr val="black"/>
                </a:solidFill>
                <a:ea typeface="Verdana" panose="020B0604030504040204" pitchFamily="34" charset="0"/>
              </a:rPr>
              <a:t>Should address</a:t>
            </a:r>
            <a:r>
              <a:rPr lang="en-US" sz="2000" kern="1200" dirty="0">
                <a:solidFill>
                  <a:prstClr val="black"/>
                </a:solidFill>
                <a:ea typeface="Verdana" panose="020B0604030504040204" pitchFamily="34" charset="0"/>
              </a:rPr>
              <a:t>:</a:t>
            </a: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	- </a:t>
            </a:r>
            <a:r>
              <a:rPr lang="en-US" sz="2000" kern="1200" dirty="0">
                <a:solidFill>
                  <a:prstClr val="black"/>
                </a:solidFill>
                <a:ea typeface="Verdana" panose="020B0604030504040204" pitchFamily="34" charset="0"/>
              </a:rPr>
              <a:t>Who investigators are</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Describe the interview process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Address note-taking/recording</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Address privacy</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Address retaliation</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Establish expectation of complete and truthful participation</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Address post-interview follow-up</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Invite questions at any time during the interview</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41</a:t>
            </a:fld>
            <a:endParaRPr lang="en-US"/>
          </a:p>
        </p:txBody>
      </p:sp>
    </p:spTree>
    <p:extLst>
      <p:ext uri="{BB962C8B-B14F-4D97-AF65-F5344CB8AC3E}">
        <p14:creationId xmlns:p14="http://schemas.microsoft.com/office/powerpoint/2010/main" val="19220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indent="0">
              <a:buNone/>
            </a:pPr>
            <a:endParaRPr lang="en-US" dirty="0"/>
          </a:p>
          <a:p>
            <a:pPr marL="0" indent="0" algn="ctr">
              <a:buNone/>
            </a:pPr>
            <a:r>
              <a:rPr lang="en-US" sz="4800" b="1" dirty="0"/>
              <a:t>Group Activity</a:t>
            </a:r>
          </a:p>
          <a:p>
            <a:pPr marL="0" indent="0" algn="ctr">
              <a:buNone/>
            </a:pPr>
            <a:r>
              <a:rPr lang="en-US" b="1" dirty="0"/>
              <a:t>Opening Statements</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42</a:t>
            </a:fld>
            <a:endParaRPr lang="en-US"/>
          </a:p>
        </p:txBody>
      </p:sp>
      <p:pic>
        <p:nvPicPr>
          <p:cNvPr id="1026" name="Picture 2" descr="Image result for reading script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48765"/>
            <a:ext cx="3810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72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Group Activity</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Take five (5) minutes privately to develop your own opening statement</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We will ask three people to share their opening statements, and the panel will offer feedback </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Make adjustments to your statement based on what you hear</a:t>
            </a:r>
          </a:p>
          <a:p>
            <a:pPr marL="0" lvl="0" indent="0" eaLnBrk="1" fontAlgn="auto" hangingPunct="1">
              <a:spcBef>
                <a:spcPts val="0"/>
              </a:spcBef>
              <a:spcAft>
                <a:spcPts val="0"/>
              </a:spcAft>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43</a:t>
            </a:fld>
            <a:endParaRPr lang="en-US"/>
          </a:p>
        </p:txBody>
      </p:sp>
    </p:spTree>
    <p:extLst>
      <p:ext uri="{BB962C8B-B14F-4D97-AF65-F5344CB8AC3E}">
        <p14:creationId xmlns:p14="http://schemas.microsoft.com/office/powerpoint/2010/main" val="2439312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Interview Logistics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Concluding an Interview</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a:t>
            </a:r>
            <a:r>
              <a:rPr lang="en-US" sz="2000" u="sng" kern="1200" dirty="0">
                <a:solidFill>
                  <a:prstClr val="black"/>
                </a:solidFill>
                <a:ea typeface="Verdana" panose="020B0604030504040204" pitchFamily="34" charset="0"/>
              </a:rPr>
              <a:t>Should address</a:t>
            </a:r>
            <a:r>
              <a:rPr lang="en-US" sz="2000" kern="1200" dirty="0">
                <a:solidFill>
                  <a:prstClr val="black"/>
                </a:solidFill>
                <a:ea typeface="Verdana" panose="020B0604030504040204" pitchFamily="34" charset="0"/>
              </a:rPr>
              <a:t>:</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Question: Is there anything else that you believe is relevant 	that we 	should address?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Question: Are there areas I should have asked you about but 	did not?</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Question: Are there other people that you believe I should 	speak with?</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Question: What else do you think might be important? </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Question: is there anything you want me to ask the other</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party?</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44</a:t>
            </a:fld>
            <a:endParaRPr lang="en-US" dirty="0"/>
          </a:p>
        </p:txBody>
      </p:sp>
    </p:spTree>
    <p:extLst>
      <p:ext uri="{BB962C8B-B14F-4D97-AF65-F5344CB8AC3E}">
        <p14:creationId xmlns:p14="http://schemas.microsoft.com/office/powerpoint/2010/main" val="1749657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Interview Logistics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Concluding an Interview</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a:t>
            </a:r>
            <a:r>
              <a:rPr lang="en-US" sz="2000" u="sng" kern="1200" dirty="0">
                <a:solidFill>
                  <a:prstClr val="black"/>
                </a:solidFill>
                <a:ea typeface="Verdana" panose="020B0604030504040204" pitchFamily="34" charset="0"/>
              </a:rPr>
              <a:t>Should address</a:t>
            </a:r>
            <a:r>
              <a:rPr lang="en-US" sz="2000" kern="1200" dirty="0">
                <a:solidFill>
                  <a:prstClr val="black"/>
                </a:solidFill>
                <a:ea typeface="Verdana" panose="020B0604030504040204" pitchFamily="34" charset="0"/>
              </a:rPr>
              <a:t>:</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Reiterate the key facts that were reported</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Reiterate privacy and retaliation considerations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Invite them to contact you with additional information and 	provide contact information</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Address post-interview follow-up</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Question: Do you have any final questions for me?</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Thank them for their participation</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45</a:t>
            </a:fld>
            <a:endParaRPr lang="en-US" dirty="0"/>
          </a:p>
        </p:txBody>
      </p:sp>
    </p:spTree>
    <p:extLst>
      <p:ext uri="{BB962C8B-B14F-4D97-AF65-F5344CB8AC3E}">
        <p14:creationId xmlns:p14="http://schemas.microsoft.com/office/powerpoint/2010/main" val="3232822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Interview Logistics</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Post-Interview Follow-up</a:t>
            </a:r>
          </a:p>
          <a:p>
            <a:pPr marL="0" lvl="0"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a:t>
            </a:r>
            <a:r>
              <a:rPr lang="en-US" sz="1800" kern="1200" dirty="0">
                <a:solidFill>
                  <a:prstClr val="black"/>
                </a:solidFill>
                <a:ea typeface="Verdana" panose="020B0604030504040204" pitchFamily="34" charset="0"/>
              </a:rPr>
              <a:t>- Provide each party an opportunity to review your summary of 	the 	interview (not your handwritten notes) and affirm that the 	information collected is accurate</a:t>
            </a:r>
          </a:p>
          <a:p>
            <a:pPr marL="0" indent="0" eaLnBrk="1" fontAlgn="auto" hangingPunct="1">
              <a:spcBef>
                <a:spcPts val="0"/>
              </a:spcBef>
              <a:spcAft>
                <a:spcPts val="0"/>
              </a:spcAft>
              <a:buNone/>
            </a:pPr>
            <a:r>
              <a:rPr lang="en-US" sz="1800" kern="1200" dirty="0">
                <a:solidFill>
                  <a:prstClr val="black"/>
                </a:solidFill>
                <a:ea typeface="Verdana" panose="020B0604030504040204" pitchFamily="34" charset="0"/>
              </a:rPr>
              <a:t>	- Provide 1-2 business days for the party to respond by email (may 	take a bit longer for faculty/administrators, time of year)</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When party challenges information in your summary, compare 	their comments to your own notes and recollections; only make 	changes in the summary/exhibit when you believe that their 	version is more accurate than your own</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If you disagree with a “correction,” include it as an additional exhibit 	and reference it if the statement is used in the report</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46</a:t>
            </a:fld>
            <a:endParaRPr lang="en-US"/>
          </a:p>
        </p:txBody>
      </p:sp>
    </p:spTree>
    <p:extLst>
      <p:ext uri="{BB962C8B-B14F-4D97-AF65-F5344CB8AC3E}">
        <p14:creationId xmlns:p14="http://schemas.microsoft.com/office/powerpoint/2010/main" val="2751136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Today’s Agenda:</a:t>
            </a:r>
          </a:p>
          <a:p>
            <a:pPr lvl="1">
              <a:buFont typeface="Wingdings" panose="05000000000000000000" pitchFamily="2" charset="2"/>
              <a:buChar char="Ø"/>
            </a:pPr>
            <a:r>
              <a:rPr lang="en-US" sz="2400" dirty="0"/>
              <a:t>Case Study Prep – modification of process </a:t>
            </a:r>
          </a:p>
          <a:p>
            <a:pPr lvl="1">
              <a:buFont typeface="Wingdings" panose="05000000000000000000" pitchFamily="2" charset="2"/>
              <a:buChar char="Ø"/>
            </a:pPr>
            <a:r>
              <a:rPr lang="en-US" sz="2400" dirty="0"/>
              <a:t>Conducting Interviews</a:t>
            </a:r>
          </a:p>
          <a:p>
            <a:pPr lvl="1">
              <a:buFont typeface="Wingdings" panose="05000000000000000000" pitchFamily="2" charset="2"/>
              <a:buChar char="Ø"/>
            </a:pPr>
            <a:r>
              <a:rPr lang="en-US" sz="2400" dirty="0"/>
              <a:t>Culture</a:t>
            </a:r>
          </a:p>
          <a:p>
            <a:pPr lvl="1">
              <a:buFont typeface="Wingdings" panose="05000000000000000000" pitchFamily="2" charset="2"/>
              <a:buChar char="Ø"/>
            </a:pPr>
            <a:r>
              <a:rPr lang="en-US" sz="2400" dirty="0"/>
              <a:t>Caser Study Interviews</a:t>
            </a:r>
          </a:p>
          <a:p>
            <a:pPr lvl="1">
              <a:buFont typeface="Wingdings" panose="05000000000000000000" pitchFamily="2" charset="2"/>
              <a:buChar char="Ø"/>
            </a:pPr>
            <a:endParaRPr lang="en-US" sz="2400" dirty="0"/>
          </a:p>
          <a:p>
            <a:pPr lvl="1">
              <a:buFont typeface="Wingdings" panose="05000000000000000000" pitchFamily="2" charset="2"/>
              <a:buChar char="Ø"/>
            </a:pPr>
            <a:endParaRPr lang="en-US" sz="2400" dirty="0"/>
          </a:p>
          <a:p>
            <a:pPr lvl="1">
              <a:buFont typeface="Wingdings" panose="05000000000000000000" pitchFamily="2" charset="2"/>
              <a:buChar char="Ø"/>
            </a:pPr>
            <a:endParaRPr lang="en-US" sz="2400" dirty="0"/>
          </a:p>
          <a:p>
            <a:pPr lvl="1">
              <a:buFont typeface="Wingdings" panose="05000000000000000000" pitchFamily="2" charset="2"/>
              <a:buChar char="Ø"/>
            </a:pPr>
            <a:endParaRPr lang="en-US" sz="2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47</a:t>
            </a:fld>
            <a:endParaRPr lang="en-US"/>
          </a:p>
        </p:txBody>
      </p:sp>
    </p:spTree>
    <p:extLst>
      <p:ext uri="{BB962C8B-B14F-4D97-AF65-F5344CB8AC3E}">
        <p14:creationId xmlns:p14="http://schemas.microsoft.com/office/powerpoint/2010/main" val="688561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indent="0">
              <a:buNone/>
            </a:pPr>
            <a:endParaRPr lang="en-US" dirty="0"/>
          </a:p>
          <a:p>
            <a:pPr marL="0" indent="0" algn="ctr">
              <a:buNone/>
            </a:pPr>
            <a:r>
              <a:rPr lang="en-US" sz="4800" b="1" dirty="0"/>
              <a:t>Case Study</a:t>
            </a:r>
          </a:p>
          <a:p>
            <a:pPr marL="0" indent="0" algn="ctr">
              <a:buNone/>
            </a:pPr>
            <a:r>
              <a:rPr lang="en-US" b="1" dirty="0"/>
              <a:t>Part 1</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48</a:t>
            </a:fld>
            <a:endParaRPr lang="en-US"/>
          </a:p>
        </p:txBody>
      </p:sp>
    </p:spTree>
    <p:extLst>
      <p:ext uri="{BB962C8B-B14F-4D97-AF65-F5344CB8AC3E}">
        <p14:creationId xmlns:p14="http://schemas.microsoft.com/office/powerpoint/2010/main" val="2869604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Initial Preparation</a:t>
            </a:r>
          </a:p>
          <a:p>
            <a:pPr marL="0" lvl="0" indent="0" eaLnBrk="1" fontAlgn="auto" hangingPunct="1">
              <a:spcBef>
                <a:spcPts val="0"/>
              </a:spcBef>
              <a:spcAft>
                <a:spcPts val="0"/>
              </a:spcAft>
              <a:buNone/>
            </a:pPr>
            <a:endParaRPr lang="en-US" sz="1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Initial complaint will be shared (large group)</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a:t>
            </a:r>
            <a:r>
              <a:rPr lang="en-US" sz="1800" u="sng" kern="1200" dirty="0">
                <a:solidFill>
                  <a:prstClr val="black"/>
                </a:solidFill>
                <a:ea typeface="Verdana" panose="020B0604030504040204" pitchFamily="34" charset="0"/>
              </a:rPr>
              <a:t>Each group will assign two investigators</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a:t>
            </a:r>
            <a:r>
              <a:rPr lang="en-US" sz="1800" u="sng" kern="1200" dirty="0">
                <a:solidFill>
                  <a:prstClr val="black"/>
                </a:solidFill>
                <a:ea typeface="Verdana" panose="020B0604030504040204" pitchFamily="34" charset="0"/>
              </a:rPr>
              <a:t>Each group will then assign two role players to play Party A and </a:t>
            </a:r>
            <a:r>
              <a:rPr lang="en-US" sz="1800" kern="1200" dirty="0">
                <a:solidFill>
                  <a:prstClr val="black"/>
                </a:solidFill>
                <a:ea typeface="Verdana" panose="020B0604030504040204" pitchFamily="34" charset="0"/>
              </a:rPr>
              <a:t>	</a:t>
            </a:r>
            <a:r>
              <a:rPr lang="en-US" sz="1800" u="sng" kern="1200" dirty="0">
                <a:solidFill>
                  <a:prstClr val="black"/>
                </a:solidFill>
                <a:ea typeface="Verdana" panose="020B0604030504040204" pitchFamily="34" charset="0"/>
              </a:rPr>
              <a:t>Party B, as well as each of the three witnesses</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Remaining group members will serve as observers (you may 	consider alternating investigators as well)</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Investigators will meet to walk through a pre-investigation 	meeting and develop a strategy</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Role players for Party A and Party B will separate from the group to 	read/review the roles</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Observers/Witnesses will pay attention to investigators and review 	their witness roles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49</a:t>
            </a:fld>
            <a:endParaRPr lang="en-US"/>
          </a:p>
        </p:txBody>
      </p:sp>
    </p:spTree>
    <p:extLst>
      <p:ext uri="{BB962C8B-B14F-4D97-AF65-F5344CB8AC3E}">
        <p14:creationId xmlns:p14="http://schemas.microsoft.com/office/powerpoint/2010/main" val="264674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Introduction (mechanics)</a:t>
            </a:r>
          </a:p>
          <a:p>
            <a:pPr lvl="1">
              <a:buFont typeface="Wingdings" panose="05000000000000000000" pitchFamily="2" charset="2"/>
              <a:buChar char="Ø"/>
            </a:pPr>
            <a:r>
              <a:rPr lang="en-US" sz="2400" dirty="0"/>
              <a:t>You will all be assigned to work groups for the entirety of the training program – please work with other members of your group for all exercises and activities</a:t>
            </a:r>
          </a:p>
          <a:p>
            <a:pPr lvl="1">
              <a:buFont typeface="Wingdings" panose="05000000000000000000" pitchFamily="2" charset="2"/>
              <a:buChar char="Ø"/>
            </a:pPr>
            <a:r>
              <a:rPr lang="en-US" sz="2400" dirty="0"/>
              <a:t>It is important to be </a:t>
            </a:r>
            <a:r>
              <a:rPr lang="en-US" sz="2400" u="sng" dirty="0"/>
              <a:t>engaged</a:t>
            </a:r>
            <a:r>
              <a:rPr lang="en-US" sz="2400" dirty="0"/>
              <a:t> – please minimize any distractions such as cell phones, email, internet, etc. (except in cases of emergencies)</a:t>
            </a:r>
          </a:p>
          <a:p>
            <a:pPr lvl="1">
              <a:buFont typeface="Wingdings" panose="05000000000000000000" pitchFamily="2" charset="2"/>
              <a:buChar char="Ø"/>
            </a:pPr>
            <a:r>
              <a:rPr lang="en-US" sz="2400" dirty="0"/>
              <a:t>We want this to be an interactive program and encourage questions and comments; we will balance that against a need to cover all of the material in the time provided</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5</a:t>
            </a:fld>
            <a:endParaRPr lang="en-US"/>
          </a:p>
        </p:txBody>
      </p:sp>
    </p:spTree>
    <p:extLst>
      <p:ext uri="{BB962C8B-B14F-4D97-AF65-F5344CB8AC3E}">
        <p14:creationId xmlns:p14="http://schemas.microsoft.com/office/powerpoint/2010/main" val="923976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Initial Preparation</a:t>
            </a:r>
          </a:p>
          <a:p>
            <a:pPr marL="0" lvl="0" indent="0" eaLnBrk="1" fontAlgn="auto" hangingPunct="1">
              <a:spcBef>
                <a:spcPts val="0"/>
              </a:spcBef>
              <a:spcAft>
                <a:spcPts val="0"/>
              </a:spcAft>
              <a:buNone/>
            </a:pPr>
            <a:endParaRPr lang="en-US" sz="1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a:t>
            </a:r>
            <a:r>
              <a:rPr lang="en-US" sz="1800" b="1" kern="1200" dirty="0">
                <a:solidFill>
                  <a:prstClr val="black"/>
                </a:solidFill>
                <a:ea typeface="Verdana" panose="020B0604030504040204" pitchFamily="34" charset="0"/>
              </a:rPr>
              <a:t>Party A</a:t>
            </a:r>
            <a:r>
              <a:rPr lang="en-US" sz="1800" kern="1200" dirty="0">
                <a:solidFill>
                  <a:prstClr val="black"/>
                </a:solidFill>
                <a:ea typeface="Verdana" panose="020B0604030504040204" pitchFamily="34" charset="0"/>
              </a:rPr>
              <a:t> and </a:t>
            </a:r>
            <a:r>
              <a:rPr lang="en-US" sz="1800" b="1" kern="1200" dirty="0">
                <a:solidFill>
                  <a:prstClr val="black"/>
                </a:solidFill>
                <a:ea typeface="Verdana" panose="020B0604030504040204" pitchFamily="34" charset="0"/>
              </a:rPr>
              <a:t>Party B</a:t>
            </a:r>
            <a:r>
              <a:rPr lang="en-US" sz="1800" kern="1200" dirty="0">
                <a:solidFill>
                  <a:prstClr val="black"/>
                </a:solidFill>
                <a:ea typeface="Verdana" panose="020B0604030504040204" pitchFamily="34" charset="0"/>
              </a:rPr>
              <a:t> should establish their name and identities (sex, 	age, race, ability, etc.) to the role. Use your real names and details 	from your own life to fill in any missing pieces for the role play.</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50</a:t>
            </a:fld>
            <a:endParaRPr lang="en-US"/>
          </a:p>
        </p:txBody>
      </p:sp>
    </p:spTree>
    <p:extLst>
      <p:ext uri="{BB962C8B-B14F-4D97-AF65-F5344CB8AC3E}">
        <p14:creationId xmlns:p14="http://schemas.microsoft.com/office/powerpoint/2010/main" val="3182798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Please note:</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Role players </a:t>
            </a:r>
            <a:r>
              <a:rPr lang="en-US" sz="1800" b="1" kern="1200" dirty="0">
                <a:solidFill>
                  <a:prstClr val="black"/>
                </a:solidFill>
                <a:ea typeface="Verdana" panose="020B0604030504040204" pitchFamily="34" charset="0"/>
              </a:rPr>
              <a:t>should not </a:t>
            </a:r>
            <a:r>
              <a:rPr lang="en-US" sz="1800" kern="1200" dirty="0">
                <a:solidFill>
                  <a:prstClr val="black"/>
                </a:solidFill>
                <a:ea typeface="Verdana" panose="020B0604030504040204" pitchFamily="34" charset="0"/>
              </a:rPr>
              <a:t>share the details of their roles with anyone 	else outside of the role play interviews</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Role players can fill in minor missing details but are not to add any 	complicating factors or change the details provided in the exercise – it 	is complicated enough!</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This is intended as a safe space for practice and is an artificial 	environment. Investigators should be willing to take chances asking 	questions without fear of causing harm. Role players should reward 	good questioning with information and be willing to withhold 	information if the investigators are not creating a welcoming/safe 	environment.</a:t>
            </a: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51</a:t>
            </a:fld>
            <a:endParaRPr lang="en-US"/>
          </a:p>
        </p:txBody>
      </p:sp>
    </p:spTree>
    <p:extLst>
      <p:ext uri="{BB962C8B-B14F-4D97-AF65-F5344CB8AC3E}">
        <p14:creationId xmlns:p14="http://schemas.microsoft.com/office/powerpoint/2010/main" val="2814697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Party A and Party B are both grounds workers in the facilities office. Party A has been employed there for three years, having spent four years as a grounds person with another System member. Party B has been employed in the office for about six years. The two are of equal level and are making approximately the same pay.</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Party A and Party B have very different personalities and points of view. Party A tends to be soft-spoken, introverted, and can be perceived as inflexible or uptight. Party B is much more outgoing, social, and tends to say what is on their mind. The two do not associate with each other outside of the office.</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52</a:t>
            </a:fld>
            <a:endParaRPr lang="en-US"/>
          </a:p>
        </p:txBody>
      </p:sp>
    </p:spTree>
    <p:extLst>
      <p:ext uri="{BB962C8B-B14F-4D97-AF65-F5344CB8AC3E}">
        <p14:creationId xmlns:p14="http://schemas.microsoft.com/office/powerpoint/2010/main" val="1413364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Party A has filed a written complaint stating that Party B is creating a hostile work environment for not only Party A, but for other people in the office. According to the complaint, Party B has made the following statements directly to Party A that party A considers to be sexual harassment:</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1. “I know, I know…. You want me, but you probably couldn’t keep up.” (has also heard this directed to others)</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2. “Nice shirt…. Do they make it for men?” (or women, depending on gender).</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3. “You give off a bit of a trans vibe. Were you a (male/female) before?</a:t>
            </a:r>
            <a:r>
              <a:rPr lang="en-US" sz="2000" kern="1200" dirty="0">
                <a:solidFill>
                  <a:prstClr val="black"/>
                </a:solidFill>
                <a:ea typeface="Verdana" panose="020B0604030504040204" pitchFamily="34" charset="0"/>
              </a:rPr>
              <a:t>”</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53</a:t>
            </a:fld>
            <a:endParaRPr lang="en-US"/>
          </a:p>
        </p:txBody>
      </p:sp>
    </p:spTree>
    <p:extLst>
      <p:ext uri="{BB962C8B-B14F-4D97-AF65-F5344CB8AC3E}">
        <p14:creationId xmlns:p14="http://schemas.microsoft.com/office/powerpoint/2010/main" val="121001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Additionally, Party A also alleges that Party B has made the following statements to Party A with respect to both race and ability:</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1. “Stay in your lane. You people are great at mowing lawns.”</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2. “Has your skin always been that color?”</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3. “Wow… first day with the new brain?”</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4. “I see someone took the short bus to work today.”</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54</a:t>
            </a:fld>
            <a:endParaRPr lang="en-US"/>
          </a:p>
        </p:txBody>
      </p:sp>
    </p:spTree>
    <p:extLst>
      <p:ext uri="{BB962C8B-B14F-4D97-AF65-F5344CB8AC3E}">
        <p14:creationId xmlns:p14="http://schemas.microsoft.com/office/powerpoint/2010/main" val="2135599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Finally, Party A states that Party B frequently makes off-handed comments in the office, often seemingly directed to no one in particular, that are indicative of this person’s callus disregard with the professional environment:</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1. “Hey baby, is that your phone in your pocket, or are you just really happy to see me?”</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2. “Do you know how I know you’re gay (followed by a stereotyped comment)?</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3. “Did you see the rack on that broad?”</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4. “Clearly he makes up for his sterling personality with a big dick.”</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55</a:t>
            </a:fld>
            <a:endParaRPr lang="en-US"/>
          </a:p>
        </p:txBody>
      </p:sp>
    </p:spTree>
    <p:extLst>
      <p:ext uri="{BB962C8B-B14F-4D97-AF65-F5344CB8AC3E}">
        <p14:creationId xmlns:p14="http://schemas.microsoft.com/office/powerpoint/2010/main" val="4056937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Party A indicates they have spoken with Ben, the grounds supervisor (who has been with the member for two years), but that Ben has not been helpful. According to the complaint, Ben encouraged Party A to let Party B know how they felt, but Party A was uncomfortable doing so. Party A approached Ben afterwards with another complaint and Ben said he would speak with Party B, but there appeared to be no change in behavior afterward.</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56</a:t>
            </a:fld>
            <a:endParaRPr lang="en-US"/>
          </a:p>
        </p:txBody>
      </p:sp>
    </p:spTree>
    <p:extLst>
      <p:ext uri="{BB962C8B-B14F-4D97-AF65-F5344CB8AC3E}">
        <p14:creationId xmlns:p14="http://schemas.microsoft.com/office/powerpoint/2010/main" val="3788845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Party A states in the complaint that both Curtis and Tameka has observed many problematic interactions. Party A thinks that Curtis is more accepting of the behavior and plays along because the two are friends, while Tameka tends to offer an uncomfortable laugh and then disengage at her earliest opportunity. Party A does not want Party B terminated, has asked that Party B be reassigned to another office so that Party A no longer has to be exposed to this abusive behavior. Party A is also asking that Ben be directed to get supervisory training.</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57</a:t>
            </a:fld>
            <a:endParaRPr lang="en-US"/>
          </a:p>
        </p:txBody>
      </p:sp>
    </p:spTree>
    <p:extLst>
      <p:ext uri="{BB962C8B-B14F-4D97-AF65-F5344CB8AC3E}">
        <p14:creationId xmlns:p14="http://schemas.microsoft.com/office/powerpoint/2010/main" val="988436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Parties:</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Party A (Complainant)</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Party B (Respondent)</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Ben (supervisor, employed at member for two years after coming from a private landscaping company)</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Curtis (employed at member of two and a half years)</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Tameka (employed at member for eight months)</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The employees work alone individually but are often called upon to work in teams to complete various tasks.</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58</a:t>
            </a:fld>
            <a:endParaRPr lang="en-US"/>
          </a:p>
        </p:txBody>
      </p:sp>
    </p:spTree>
    <p:extLst>
      <p:ext uri="{BB962C8B-B14F-4D97-AF65-F5344CB8AC3E}">
        <p14:creationId xmlns:p14="http://schemas.microsoft.com/office/powerpoint/2010/main" val="2263348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Investigators – Please take the next 15 minutes to prepare for your interviews</a:t>
            </a:r>
          </a:p>
          <a:p>
            <a:pPr marL="0" lvl="0"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Role Players – Please use this time to review your roles in detail – separate yourself from the group discussion</a:t>
            </a:r>
          </a:p>
          <a:p>
            <a:pPr marL="0" lvl="0" indent="0" eaLnBrk="1" fontAlgn="auto" hangingPunct="1">
              <a:spcBef>
                <a:spcPts val="0"/>
              </a:spcBef>
              <a:spcAft>
                <a:spcPts val="0"/>
              </a:spcAft>
              <a:buNone/>
            </a:pPr>
            <a:endParaRPr lang="en-US" sz="2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Observers – Assist the investigators in planning for the interviews but do not discuss the particulars of any witness role you may have</a:t>
            </a:r>
          </a:p>
          <a:p>
            <a:pPr marL="0" lvl="0" indent="0" eaLnBrk="1" fontAlgn="auto" hangingPunct="1">
              <a:spcBef>
                <a:spcPts val="0"/>
              </a:spcBef>
              <a:spcAft>
                <a:spcPts val="0"/>
              </a:spcAft>
              <a:buNone/>
            </a:pPr>
            <a:endParaRPr lang="en-US" sz="1600"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59</a:t>
            </a:fld>
            <a:endParaRPr lang="en-US"/>
          </a:p>
        </p:txBody>
      </p:sp>
    </p:spTree>
    <p:extLst>
      <p:ext uri="{BB962C8B-B14F-4D97-AF65-F5344CB8AC3E}">
        <p14:creationId xmlns:p14="http://schemas.microsoft.com/office/powerpoint/2010/main" val="247130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Introduction (mechanics)</a:t>
            </a:r>
          </a:p>
          <a:p>
            <a:pPr lvl="1">
              <a:buFont typeface="Wingdings" panose="05000000000000000000" pitchFamily="2" charset="2"/>
              <a:buChar char="Ø"/>
            </a:pPr>
            <a:r>
              <a:rPr lang="en-US" sz="2400" dirty="0"/>
              <a:t>We will use the time that we need to cover the topic areas we intend to cover in each session – we intend to begin on time and will not keep you longer than is needed.</a:t>
            </a:r>
          </a:p>
          <a:p>
            <a:pPr lvl="1">
              <a:buFont typeface="Wingdings" panose="05000000000000000000" pitchFamily="2" charset="2"/>
              <a:buChar char="Ø"/>
            </a:pPr>
            <a:r>
              <a:rPr lang="en-US" sz="2400" dirty="0"/>
              <a:t>In the event that we cannot address a specific question or topic, or if you choose to wait on a question, please maintain a personal “parking lot” of issues you would like addressed – we will endeavor to address all parking lot items in our time together</a:t>
            </a:r>
          </a:p>
          <a:p>
            <a:pPr lvl="1">
              <a:buFont typeface="Wingdings" panose="05000000000000000000" pitchFamily="2" charset="2"/>
              <a:buChar char="Ø"/>
            </a:pPr>
            <a:endParaRPr lang="en-US" sz="2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6</a:t>
            </a:fld>
            <a:endParaRPr lang="en-US"/>
          </a:p>
        </p:txBody>
      </p:sp>
    </p:spTree>
    <p:extLst>
      <p:ext uri="{BB962C8B-B14F-4D97-AF65-F5344CB8AC3E}">
        <p14:creationId xmlns:p14="http://schemas.microsoft.com/office/powerpoint/2010/main" val="10229913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Parking Lot</a:t>
            </a:r>
          </a:p>
          <a:p>
            <a:endParaRPr lang="en-US" dirty="0"/>
          </a:p>
          <a:p>
            <a:pPr marL="0" indent="0" algn="ctr">
              <a:buNone/>
            </a:pPr>
            <a:r>
              <a:rPr lang="en-US" sz="4000" dirty="0"/>
              <a:t>Are there questions about any of the material covered so far?</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60</a:t>
            </a:fld>
            <a:endParaRPr lang="en-US"/>
          </a:p>
        </p:txBody>
      </p:sp>
      <p:pic>
        <p:nvPicPr>
          <p:cNvPr id="3" name="Picture 2">
            <a:extLst>
              <a:ext uri="{FF2B5EF4-FFF2-40B4-BE49-F238E27FC236}">
                <a16:creationId xmlns:a16="http://schemas.microsoft.com/office/drawing/2014/main" id="{14C115D7-2950-423C-AF11-1E58A41A2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4216083"/>
            <a:ext cx="1432560" cy="1910080"/>
          </a:xfrm>
          <a:prstGeom prst="rect">
            <a:avLst/>
          </a:prstGeom>
        </p:spPr>
      </p:pic>
    </p:spTree>
    <p:extLst>
      <p:ext uri="{BB962C8B-B14F-4D97-AF65-F5344CB8AC3E}">
        <p14:creationId xmlns:p14="http://schemas.microsoft.com/office/powerpoint/2010/main" val="2000134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Section Three</a:t>
            </a:r>
          </a:p>
          <a:p>
            <a:endParaRPr lang="en-US" dirty="0"/>
          </a:p>
          <a:p>
            <a:pPr marL="0" indent="0" algn="ctr">
              <a:buNone/>
            </a:pPr>
            <a:r>
              <a:rPr lang="en-US" sz="4800" b="1" dirty="0"/>
              <a:t>Conducting Interviews</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61</a:t>
            </a:fld>
            <a:endParaRPr lang="en-US"/>
          </a:p>
        </p:txBody>
      </p:sp>
    </p:spTree>
    <p:extLst>
      <p:ext uri="{BB962C8B-B14F-4D97-AF65-F5344CB8AC3E}">
        <p14:creationId xmlns:p14="http://schemas.microsoft.com/office/powerpoint/2010/main" val="1534092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As an investigator, imagine that you are “painting a picture” of what took place, based on all of the evidence and information collected from everyone involved. </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To create the most accurate picture of what took place, we obviously want to collect as much information as possible, and analyze it correctly.</a:t>
            </a:r>
          </a:p>
          <a:p>
            <a:pPr marL="0" lvl="0" indent="0" eaLnBrk="1" fontAlgn="auto" hangingPunct="1">
              <a:spcBef>
                <a:spcPts val="0"/>
              </a:spcBef>
              <a:spcAft>
                <a:spcPts val="0"/>
              </a:spcAft>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62</a:t>
            </a:fld>
            <a:endParaRPr lang="en-US"/>
          </a:p>
        </p:txBody>
      </p:sp>
      <p:pic>
        <p:nvPicPr>
          <p:cNvPr id="5" name="Picture 4" descr="j0078736">
            <a:extLst>
              <a:ext uri="{FF2B5EF4-FFF2-40B4-BE49-F238E27FC236}">
                <a16:creationId xmlns:a16="http://schemas.microsoft.com/office/drawing/2014/main" id="{276A0F07-1C6C-4ECD-9E96-FB70CA770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419600"/>
            <a:ext cx="2335583" cy="1752600"/>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286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Asking questions is critical to the ability of the investigator to develop a report that most accurately reflects what took place. But while asking questions is great, really </a:t>
            </a:r>
            <a:r>
              <a:rPr lang="en-US" sz="2000" b="1" kern="1200" dirty="0">
                <a:solidFill>
                  <a:prstClr val="black"/>
                </a:solidFill>
                <a:ea typeface="Verdana" panose="020B0604030504040204" pitchFamily="34" charset="0"/>
              </a:rPr>
              <a:t>hearing</a:t>
            </a:r>
            <a:r>
              <a:rPr lang="en-US" sz="2000" kern="1200" dirty="0">
                <a:solidFill>
                  <a:prstClr val="black"/>
                </a:solidFill>
                <a:ea typeface="Verdana" panose="020B0604030504040204" pitchFamily="34" charset="0"/>
              </a:rPr>
              <a:t> the answers is even better. Listening is the key skill an investigator needs to be successful.</a:t>
            </a:r>
          </a:p>
          <a:p>
            <a:pPr marL="0" lvl="0" indent="0" eaLnBrk="1" fontAlgn="auto" hangingPunct="1">
              <a:spcBef>
                <a:spcPts val="0"/>
              </a:spcBef>
              <a:spcAft>
                <a:spcPts val="0"/>
              </a:spcAft>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63</a:t>
            </a:fld>
            <a:endParaRPr lang="en-US"/>
          </a:p>
        </p:txBody>
      </p:sp>
      <p:pic>
        <p:nvPicPr>
          <p:cNvPr id="5" name="Picture 4" descr="j0078736">
            <a:extLst>
              <a:ext uri="{FF2B5EF4-FFF2-40B4-BE49-F238E27FC236}">
                <a16:creationId xmlns:a16="http://schemas.microsoft.com/office/drawing/2014/main" id="{276A0F07-1C6C-4ECD-9E96-FB70CA770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419600"/>
            <a:ext cx="2335583" cy="1752600"/>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8586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i="1" dirty="0"/>
              <a:t>Why don’t we listen better?</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Overall Concepts:	</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algn="ctr" eaLnBrk="1" fontAlgn="auto" hangingPunct="1">
              <a:spcBef>
                <a:spcPts val="0"/>
              </a:spcBef>
              <a:spcAft>
                <a:spcPts val="0"/>
              </a:spcAft>
              <a:buNone/>
            </a:pPr>
            <a:r>
              <a:rPr lang="en-US" sz="2000" b="1" kern="1200" dirty="0">
                <a:solidFill>
                  <a:prstClr val="black"/>
                </a:solidFill>
                <a:ea typeface="Verdana" panose="020B0604030504040204" pitchFamily="34" charset="0"/>
              </a:rPr>
              <a:t>Am I prepared to Listen?</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algn="ctr" eaLnBrk="1" fontAlgn="auto" hangingPunct="1">
              <a:spcBef>
                <a:spcPts val="0"/>
              </a:spcBef>
              <a:spcAft>
                <a:spcPts val="0"/>
              </a:spcAft>
              <a:buNone/>
            </a:pPr>
            <a:r>
              <a:rPr lang="en-US" sz="2000" b="1" kern="1200" dirty="0">
                <a:solidFill>
                  <a:prstClr val="black"/>
                </a:solidFill>
                <a:ea typeface="Verdana" panose="020B0604030504040204" pitchFamily="34" charset="0"/>
              </a:rPr>
              <a:t>I don’t own the PROBLEM!</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4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400" kern="1200" dirty="0">
                <a:solidFill>
                  <a:prstClr val="black"/>
                </a:solidFill>
                <a:ea typeface="Verdana" panose="020B0604030504040204" pitchFamily="34" charset="0"/>
              </a:rPr>
              <a:t>(adapted from Dr. James C. Peterson)</a:t>
            </a:r>
          </a:p>
          <a:p>
            <a:pPr marL="0" lvl="0" indent="0" eaLnBrk="1" fontAlgn="auto" hangingPunct="1">
              <a:spcBef>
                <a:spcPts val="0"/>
              </a:spcBef>
              <a:spcAft>
                <a:spcPts val="0"/>
              </a:spcAft>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64</a:t>
            </a:fld>
            <a:endParaRPr lang="en-US"/>
          </a:p>
        </p:txBody>
      </p:sp>
    </p:spTree>
    <p:extLst>
      <p:ext uri="{BB962C8B-B14F-4D97-AF65-F5344CB8AC3E}">
        <p14:creationId xmlns:p14="http://schemas.microsoft.com/office/powerpoint/2010/main" val="2767508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i="1" dirty="0"/>
              <a:t>Why don’t we listen better?</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Overall Concepts:	</a:t>
            </a:r>
          </a:p>
          <a:p>
            <a:pPr marL="0" lvl="0" indent="0" eaLnBrk="1" fontAlgn="auto" hangingPunct="1">
              <a:spcBef>
                <a:spcPts val="0"/>
              </a:spcBef>
              <a:spcAft>
                <a:spcPts val="0"/>
              </a:spcAft>
              <a:buNone/>
            </a:pPr>
            <a:endParaRPr lang="en-US" sz="2000" b="1"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b="1" kern="1200" dirty="0">
                <a:solidFill>
                  <a:prstClr val="black"/>
                </a:solidFill>
                <a:ea typeface="Verdana" panose="020B0604030504040204" pitchFamily="34" charset="0"/>
              </a:rPr>
              <a:t>Am I prepared to Listen?</a:t>
            </a:r>
          </a:p>
          <a:p>
            <a:pPr marL="0" lvl="0" indent="0" eaLnBrk="1" fontAlgn="auto" hangingPunct="1">
              <a:spcBef>
                <a:spcPts val="0"/>
              </a:spcBef>
              <a:spcAft>
                <a:spcPts val="0"/>
              </a:spcAft>
              <a:buNone/>
            </a:pPr>
            <a:r>
              <a:rPr lang="en-US" sz="2000" b="1" kern="1200" dirty="0">
                <a:solidFill>
                  <a:prstClr val="black"/>
                </a:solidFill>
                <a:ea typeface="Verdana" panose="020B0604030504040204" pitchFamily="34" charset="0"/>
              </a:rPr>
              <a:t>	</a:t>
            </a:r>
            <a:r>
              <a:rPr lang="en-US" sz="2000" kern="1200" dirty="0">
                <a:solidFill>
                  <a:prstClr val="black"/>
                </a:solidFill>
                <a:ea typeface="Verdana" panose="020B0604030504040204" pitchFamily="34" charset="0"/>
              </a:rPr>
              <a:t>- Am I prepared to Listen?</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I’m CALM enough to hear?	</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regardless of the outside circus &amp; hoops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regardless of the victim blaming </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pointing the finger at YOU</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600" kern="1200" dirty="0">
                <a:solidFill>
                  <a:prstClr val="black"/>
                </a:solidFill>
                <a:ea typeface="Verdana" panose="020B0604030504040204" pitchFamily="34" charset="0"/>
              </a:rPr>
              <a:t>(Think of Gale King’s interview of R. Kelly)</a:t>
            </a:r>
          </a:p>
          <a:p>
            <a:pPr marL="0" lvl="0" indent="0" eaLnBrk="1" fontAlgn="auto" hangingPunct="1">
              <a:spcBef>
                <a:spcPts val="0"/>
              </a:spcBef>
              <a:spcAft>
                <a:spcPts val="0"/>
              </a:spcAft>
              <a:buNone/>
            </a:pPr>
            <a:r>
              <a:rPr lang="en-US" sz="1600" kern="1200" dirty="0">
                <a:solidFill>
                  <a:prstClr val="black"/>
                </a:solidFill>
                <a:ea typeface="Verdana" panose="020B0604030504040204" pitchFamily="34" charset="0"/>
                <a:hlinkClick r:id="rId3"/>
              </a:rPr>
              <a:t>https://time.com/5545745/gayle-king-r-kelly-cbs-interview/</a:t>
            </a:r>
            <a:endParaRPr lang="en-US" sz="16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600" kern="1200" dirty="0">
                <a:solidFill>
                  <a:prstClr val="black"/>
                </a:solidFill>
                <a:ea typeface="Verdana" panose="020B0604030504040204" pitchFamily="34" charset="0"/>
              </a:rPr>
              <a:t>4</a:t>
            </a:r>
            <a:r>
              <a:rPr lang="en-US" sz="1600" kern="1200" baseline="30000" dirty="0">
                <a:solidFill>
                  <a:prstClr val="black"/>
                </a:solidFill>
                <a:ea typeface="Verdana" panose="020B0604030504040204" pitchFamily="34" charset="0"/>
              </a:rPr>
              <a:t>th</a:t>
            </a:r>
            <a:r>
              <a:rPr lang="en-US" sz="1600" kern="1200" dirty="0">
                <a:solidFill>
                  <a:prstClr val="black"/>
                </a:solidFill>
                <a:ea typeface="Verdana" panose="020B0604030504040204" pitchFamily="34" charset="0"/>
              </a:rPr>
              <a:t> video</a:t>
            </a:r>
          </a:p>
          <a:p>
            <a:pPr marL="0" lvl="0" indent="0" eaLnBrk="1" fontAlgn="auto" hangingPunct="1">
              <a:spcBef>
                <a:spcPts val="0"/>
              </a:spcBef>
              <a:spcAft>
                <a:spcPts val="0"/>
              </a:spcAft>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65</a:t>
            </a:fld>
            <a:endParaRPr lang="en-US"/>
          </a:p>
        </p:txBody>
      </p:sp>
    </p:spTree>
    <p:extLst>
      <p:ext uri="{BB962C8B-B14F-4D97-AF65-F5344CB8AC3E}">
        <p14:creationId xmlns:p14="http://schemas.microsoft.com/office/powerpoint/2010/main" val="2265049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i="1" dirty="0"/>
              <a:t>Why don’t we listen better?</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CALM =</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1. </a:t>
            </a:r>
            <a:r>
              <a:rPr lang="en-US" sz="2000" b="1" kern="1200" dirty="0">
                <a:solidFill>
                  <a:prstClr val="black"/>
                </a:solidFill>
                <a:ea typeface="Verdana" panose="020B0604030504040204" pitchFamily="34" charset="0"/>
              </a:rPr>
              <a:t>C</a:t>
            </a:r>
            <a:r>
              <a:rPr lang="en-US" sz="2000" kern="1200" dirty="0">
                <a:solidFill>
                  <a:prstClr val="black"/>
                </a:solidFill>
                <a:ea typeface="Verdana" panose="020B0604030504040204" pitchFamily="34" charset="0"/>
              </a:rPr>
              <a:t>omposed enough to listen</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2. </a:t>
            </a:r>
            <a:r>
              <a:rPr lang="en-US" sz="2000" b="1" kern="1200" dirty="0">
                <a:solidFill>
                  <a:prstClr val="black"/>
                </a:solidFill>
                <a:ea typeface="Verdana" panose="020B0604030504040204" pitchFamily="34" charset="0"/>
              </a:rPr>
              <a:t>A</a:t>
            </a:r>
            <a:r>
              <a:rPr lang="en-US" sz="2000" kern="1200" dirty="0">
                <a:solidFill>
                  <a:prstClr val="black"/>
                </a:solidFill>
                <a:ea typeface="Verdana" panose="020B0604030504040204" pitchFamily="34" charset="0"/>
              </a:rPr>
              <a:t>udit (Can I repeat what was said?”</a:t>
            </a:r>
          </a:p>
          <a:p>
            <a:pPr marL="0" lvl="0" indent="0" eaLnBrk="1" fontAlgn="auto" hangingPunct="1">
              <a:spcBef>
                <a:spcPts val="0"/>
              </a:spcBef>
              <a:spcAft>
                <a:spcPts val="0"/>
              </a:spcAft>
              <a:buNone/>
            </a:pPr>
            <a:endParaRPr lang="en-US" sz="2000" b="1"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dirty="0"/>
              <a:t>3. </a:t>
            </a:r>
            <a:r>
              <a:rPr lang="en-US" sz="2000" b="1" dirty="0"/>
              <a:t>L</a:t>
            </a:r>
            <a:r>
              <a:rPr lang="en-US" sz="2000" dirty="0"/>
              <a:t>imit (distractions – both internal and external)</a:t>
            </a: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r>
              <a:rPr lang="en-US" sz="2000" dirty="0"/>
              <a:t>4. </a:t>
            </a:r>
            <a:r>
              <a:rPr lang="en-US" sz="2000" b="1" dirty="0"/>
              <a:t>M</a:t>
            </a:r>
            <a:r>
              <a:rPr lang="en-US" sz="2000" dirty="0"/>
              <a:t>otivated (to engage with the party)</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66</a:t>
            </a:fld>
            <a:endParaRPr lang="en-US"/>
          </a:p>
        </p:txBody>
      </p:sp>
    </p:spTree>
    <p:extLst>
      <p:ext uri="{BB962C8B-B14F-4D97-AF65-F5344CB8AC3E}">
        <p14:creationId xmlns:p14="http://schemas.microsoft.com/office/powerpoint/2010/main" val="1797429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i="1" dirty="0"/>
              <a:t>Why don’t we listen better?</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Overall Concepts:	</a:t>
            </a:r>
          </a:p>
          <a:p>
            <a:pPr marL="0" lvl="0" indent="0" eaLnBrk="1" fontAlgn="auto" hangingPunct="1">
              <a:spcBef>
                <a:spcPts val="0"/>
              </a:spcBef>
              <a:spcAft>
                <a:spcPts val="0"/>
              </a:spcAft>
              <a:buNone/>
            </a:pPr>
            <a:endParaRPr lang="en-US" sz="2000" b="1"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b="1" kern="1200" dirty="0">
                <a:solidFill>
                  <a:prstClr val="black"/>
                </a:solidFill>
                <a:ea typeface="Verdana" panose="020B0604030504040204" pitchFamily="34" charset="0"/>
              </a:rPr>
              <a:t>I don’t own the Problem?</a:t>
            </a:r>
          </a:p>
          <a:p>
            <a:pPr marL="0" lvl="0" indent="0" eaLnBrk="1" fontAlgn="auto" hangingPunct="1">
              <a:spcBef>
                <a:spcPts val="0"/>
              </a:spcBef>
              <a:spcAft>
                <a:spcPts val="0"/>
              </a:spcAft>
              <a:buNone/>
            </a:pPr>
            <a:r>
              <a:rPr lang="en-US" sz="2000" b="1" kern="1200" dirty="0">
                <a:solidFill>
                  <a:prstClr val="black"/>
                </a:solidFill>
                <a:ea typeface="Verdana" panose="020B0604030504040204" pitchFamily="34" charset="0"/>
              </a:rPr>
              <a:t>	</a:t>
            </a:r>
            <a:r>
              <a:rPr lang="en-US" sz="2000" kern="1200" dirty="0">
                <a:solidFill>
                  <a:prstClr val="black"/>
                </a:solidFill>
                <a:ea typeface="Verdana" panose="020B0604030504040204" pitchFamily="34" charset="0"/>
              </a:rPr>
              <a:t>- Listen to the story/explanation from a witness point of view</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Don’t get “hooked” into the problem so that you can’t maintain 	   a clear focus regardless of the frustrations of the witness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Listen for vague or non-logical statements – but this is not an 	   inquisition!</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67</a:t>
            </a:fld>
            <a:endParaRPr lang="en-US"/>
          </a:p>
        </p:txBody>
      </p:sp>
      <p:pic>
        <p:nvPicPr>
          <p:cNvPr id="5" name="Picture 4">
            <a:extLst>
              <a:ext uri="{FF2B5EF4-FFF2-40B4-BE49-F238E27FC236}">
                <a16:creationId xmlns:a16="http://schemas.microsoft.com/office/drawing/2014/main" id="{2C95FB4A-359F-4807-803B-80ACBC727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134" y="1905000"/>
            <a:ext cx="2887133" cy="1624012"/>
          </a:xfrm>
          <a:prstGeom prst="rect">
            <a:avLst/>
          </a:prstGeom>
        </p:spPr>
      </p:pic>
    </p:spTree>
    <p:extLst>
      <p:ext uri="{BB962C8B-B14F-4D97-AF65-F5344CB8AC3E}">
        <p14:creationId xmlns:p14="http://schemas.microsoft.com/office/powerpoint/2010/main" val="42246721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i="1" dirty="0"/>
              <a:t>Why don’t we listen better?</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u="sng" kern="1200" dirty="0">
                <a:solidFill>
                  <a:prstClr val="black"/>
                </a:solidFill>
                <a:ea typeface="Verdana" panose="020B0604030504040204" pitchFamily="34" charset="0"/>
              </a:rPr>
              <a:t>So, What Should we do as Listeners</a:t>
            </a:r>
            <a:r>
              <a:rPr lang="en-US" sz="2000" kern="1200" dirty="0">
                <a:solidFill>
                  <a:prstClr val="black"/>
                </a:solidFill>
                <a:ea typeface="Verdana" panose="020B0604030504040204" pitchFamily="34" charset="0"/>
              </a:rPr>
              <a:t>?</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1) Safety Environment</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Tendency to relate more to the victim, survivor, complainant</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Remember, we are not asking either party to defend 	 	   themselves, just tell their story</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 ”When you’re up to your ass in alligators, it’s hard to 	remember your job is to clear the swamp.” Anonymous</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a:t>
            </a:r>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	-”A good listener removes alligators and secures a setting 	where talkers can focus on clearing their swamps.”</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68</a:t>
            </a:fld>
            <a:endParaRPr lang="en-US"/>
          </a:p>
        </p:txBody>
      </p:sp>
    </p:spTree>
    <p:extLst>
      <p:ext uri="{BB962C8B-B14F-4D97-AF65-F5344CB8AC3E}">
        <p14:creationId xmlns:p14="http://schemas.microsoft.com/office/powerpoint/2010/main" val="1296310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i="1" dirty="0"/>
              <a:t>Why don’t we listen better?</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u="sng" kern="1200" dirty="0">
                <a:solidFill>
                  <a:prstClr val="black"/>
                </a:solidFill>
                <a:ea typeface="Verdana" panose="020B0604030504040204" pitchFamily="34" charset="0"/>
              </a:rPr>
              <a:t>So, What Should we do as Listeners</a:t>
            </a:r>
            <a:r>
              <a:rPr lang="en-US" sz="2000" kern="1200" dirty="0">
                <a:solidFill>
                  <a:prstClr val="black"/>
                </a:solidFill>
                <a:ea typeface="Verdana" panose="020B0604030504040204" pitchFamily="34" charset="0"/>
              </a:rPr>
              <a:t>?</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2) Acknowledge</a:t>
            </a: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		</a:t>
            </a:r>
            <a:r>
              <a:rPr lang="en-US" sz="2000" kern="1200" dirty="0">
                <a:ea typeface="Verdana" panose="020B0604030504040204" pitchFamily="34" charset="0"/>
              </a:rPr>
              <a:t>- use words, tone, and/or body language</a:t>
            </a:r>
          </a:p>
          <a:p>
            <a:pPr marL="0" lvl="0" indent="0" eaLnBrk="1" fontAlgn="auto" hangingPunct="1">
              <a:spcBef>
                <a:spcPts val="0"/>
              </a:spcBef>
              <a:spcAft>
                <a:spcPts val="0"/>
              </a:spcAft>
              <a:buNone/>
            </a:pPr>
            <a:r>
              <a:rPr lang="en-US" sz="2000" kern="1200" dirty="0">
                <a:ea typeface="Verdana" panose="020B0604030504040204" pitchFamily="34" charset="0"/>
              </a:rPr>
              <a:t>		- ”…mmm…, I bet it is hard to be Patriots’ fan”</a:t>
            </a:r>
          </a:p>
          <a:p>
            <a:pPr marL="0" lvl="0" indent="0" eaLnBrk="1" fontAlgn="auto" hangingPunct="1">
              <a:spcBef>
                <a:spcPts val="0"/>
              </a:spcBef>
              <a:spcAft>
                <a:spcPts val="0"/>
              </a:spcAft>
              <a:buNone/>
            </a:pPr>
            <a:endParaRPr lang="en-US" sz="2000" kern="1200" dirty="0">
              <a:ea typeface="Verdana" panose="020B0604030504040204" pitchFamily="34" charset="0"/>
            </a:endParaRP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3) Para-Thinking</a:t>
            </a: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		</a:t>
            </a:r>
            <a:r>
              <a:rPr lang="en-US" sz="2000" kern="1200" dirty="0">
                <a:ea typeface="Verdana" panose="020B0604030504040204" pitchFamily="34" charset="0"/>
              </a:rPr>
              <a:t>- relate back the talker’s thoughts, including their 		   ideas, views, and observations </a:t>
            </a:r>
          </a:p>
          <a:p>
            <a:pPr marL="0" lvl="0" indent="0" eaLnBrk="1" fontAlgn="auto" hangingPunct="1">
              <a:spcBef>
                <a:spcPts val="0"/>
              </a:spcBef>
              <a:spcAft>
                <a:spcPts val="0"/>
              </a:spcAft>
              <a:buNone/>
            </a:pPr>
            <a:r>
              <a:rPr lang="en-US" sz="2000" kern="1200" dirty="0">
                <a:ea typeface="Verdana" panose="020B0604030504040204" pitchFamily="34" charset="0"/>
              </a:rPr>
              <a:t>		- in hearing, it helps them identify gaps and clarifies 		   their recall</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69</a:t>
            </a:fld>
            <a:endParaRPr lang="en-US"/>
          </a:p>
        </p:txBody>
      </p:sp>
    </p:spTree>
    <p:extLst>
      <p:ext uri="{BB962C8B-B14F-4D97-AF65-F5344CB8AC3E}">
        <p14:creationId xmlns:p14="http://schemas.microsoft.com/office/powerpoint/2010/main" val="221513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Introduction (mechanics)</a:t>
            </a:r>
          </a:p>
          <a:p>
            <a:pPr lvl="1">
              <a:buFont typeface="Wingdings" panose="05000000000000000000" pitchFamily="2" charset="2"/>
              <a:buChar char="Ø"/>
            </a:pPr>
            <a:r>
              <a:rPr lang="en-US" sz="2400" dirty="0"/>
              <a:t>Our training will involve a case study that will evolve over the training. Each group will self-assign two investigators and two role players. All other members of the group will serve as observers, who also will play the roles of witnesses.</a:t>
            </a:r>
          </a:p>
          <a:p>
            <a:pPr lvl="1">
              <a:buFont typeface="Wingdings" panose="05000000000000000000" pitchFamily="2" charset="2"/>
              <a:buChar char="Ø"/>
            </a:pPr>
            <a:r>
              <a:rPr lang="en-US" sz="2400" dirty="0"/>
              <a:t>We are adapting an in-person training to the </a:t>
            </a:r>
            <a:r>
              <a:rPr lang="en-US" sz="2400" dirty="0" err="1"/>
              <a:t>Webex</a:t>
            </a:r>
            <a:r>
              <a:rPr lang="en-US" sz="2400" dirty="0"/>
              <a:t> environment; as such, we are still learning how this program will “time out” over the training. We appreciate (in advance) your patience with us as we test and modify this program. </a:t>
            </a:r>
          </a:p>
          <a:p>
            <a:pPr marL="457200" lvl="1" indent="0">
              <a:buNone/>
            </a:pPr>
            <a:endParaRPr lang="en-US" sz="2400" dirty="0"/>
          </a:p>
          <a:p>
            <a:pPr lvl="1">
              <a:buFont typeface="Wingdings" panose="05000000000000000000" pitchFamily="2" charset="2"/>
              <a:buChar char="Ø"/>
            </a:pPr>
            <a:endParaRPr lang="en-US" sz="2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7</a:t>
            </a:fld>
            <a:endParaRPr lang="en-US"/>
          </a:p>
        </p:txBody>
      </p:sp>
    </p:spTree>
    <p:extLst>
      <p:ext uri="{BB962C8B-B14F-4D97-AF65-F5344CB8AC3E}">
        <p14:creationId xmlns:p14="http://schemas.microsoft.com/office/powerpoint/2010/main" val="35125968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i="1" dirty="0"/>
              <a:t>Why don’t we listen better?</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u="sng" kern="1200" dirty="0">
                <a:solidFill>
                  <a:prstClr val="black"/>
                </a:solidFill>
                <a:ea typeface="Verdana" panose="020B0604030504040204" pitchFamily="34" charset="0"/>
              </a:rPr>
              <a:t>So, What Should we do as Listeners</a:t>
            </a:r>
            <a:r>
              <a:rPr lang="en-US" sz="2000" kern="1200" dirty="0">
                <a:solidFill>
                  <a:prstClr val="black"/>
                </a:solidFill>
                <a:ea typeface="Verdana" panose="020B0604030504040204" pitchFamily="34" charset="0"/>
              </a:rPr>
              <a:t>?</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4) Clarification</a:t>
            </a: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		</a:t>
            </a:r>
            <a:r>
              <a:rPr lang="en-US" sz="2000" kern="1200" dirty="0">
                <a:ea typeface="Verdana" panose="020B0604030504040204" pitchFamily="34" charset="0"/>
              </a:rPr>
              <a:t>-strategic interruptions; get feed back</a:t>
            </a:r>
          </a:p>
          <a:p>
            <a:pPr marL="0" lvl="0" indent="0" eaLnBrk="1" fontAlgn="auto" hangingPunct="1">
              <a:spcBef>
                <a:spcPts val="0"/>
              </a:spcBef>
              <a:spcAft>
                <a:spcPts val="0"/>
              </a:spcAft>
              <a:buNone/>
            </a:pPr>
            <a:r>
              <a:rPr lang="en-US" sz="2000" kern="1200" dirty="0">
                <a:ea typeface="Verdana" panose="020B0604030504040204" pitchFamily="34" charset="0"/>
              </a:rPr>
              <a:t>		- e.g., ”I missed the importance of not taking Summer          </a:t>
            </a:r>
          </a:p>
          <a:p>
            <a:pPr marL="0" lvl="0" indent="0" eaLnBrk="1" fontAlgn="auto" hangingPunct="1">
              <a:spcBef>
                <a:spcPts val="0"/>
              </a:spcBef>
              <a:spcAft>
                <a:spcPts val="0"/>
              </a:spcAft>
              <a:buNone/>
            </a:pPr>
            <a:r>
              <a:rPr lang="en-US" sz="2000" kern="1200" dirty="0">
                <a:ea typeface="Verdana" panose="020B0604030504040204" pitchFamily="34" charset="0"/>
              </a:rPr>
              <a:t>                            class”</a:t>
            </a:r>
          </a:p>
          <a:p>
            <a:pPr marL="0" lvl="0" indent="0" eaLnBrk="1" fontAlgn="auto" hangingPunct="1">
              <a:spcBef>
                <a:spcPts val="0"/>
              </a:spcBef>
              <a:spcAft>
                <a:spcPts val="0"/>
              </a:spcAft>
              <a:buNone/>
            </a:pPr>
            <a:endParaRPr lang="en-US" sz="2000" kern="1200" dirty="0">
              <a:solidFill>
                <a:srgbClr val="C00000"/>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5) Decode</a:t>
            </a: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		</a:t>
            </a:r>
            <a:r>
              <a:rPr lang="en-US" sz="2000" kern="1200" dirty="0">
                <a:ea typeface="Verdana" panose="020B0604030504040204" pitchFamily="34" charset="0"/>
              </a:rPr>
              <a:t>-”I think what I heard you say…”</a:t>
            </a:r>
          </a:p>
          <a:p>
            <a:pPr marL="0" lvl="0" indent="0" eaLnBrk="1" fontAlgn="auto" hangingPunct="1">
              <a:spcBef>
                <a:spcPts val="0"/>
              </a:spcBef>
              <a:spcAft>
                <a:spcPts val="0"/>
              </a:spcAft>
              <a:buNone/>
            </a:pPr>
            <a:r>
              <a:rPr lang="en-US" sz="2000" kern="1200" dirty="0">
                <a:ea typeface="Verdana" panose="020B0604030504040204" pitchFamily="34" charset="0"/>
              </a:rPr>
              <a:t>		-”I believe what you are saying is…”</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70</a:t>
            </a:fld>
            <a:endParaRPr lang="en-US"/>
          </a:p>
        </p:txBody>
      </p:sp>
    </p:spTree>
    <p:extLst>
      <p:ext uri="{BB962C8B-B14F-4D97-AF65-F5344CB8AC3E}">
        <p14:creationId xmlns:p14="http://schemas.microsoft.com/office/powerpoint/2010/main" val="683470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i="1" dirty="0"/>
              <a:t>Why don’t we listen better?</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u="sng" kern="1200" dirty="0">
                <a:solidFill>
                  <a:prstClr val="black"/>
                </a:solidFill>
                <a:ea typeface="Verdana" panose="020B0604030504040204" pitchFamily="34" charset="0"/>
              </a:rPr>
              <a:t>So, What Should we do as Listeners</a:t>
            </a:r>
            <a:r>
              <a:rPr lang="en-US" sz="2000" kern="1200" dirty="0">
                <a:solidFill>
                  <a:prstClr val="black"/>
                </a:solidFill>
                <a:ea typeface="Verdana" panose="020B0604030504040204" pitchFamily="34" charset="0"/>
              </a:rPr>
              <a:t>?</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6) Mirror</a:t>
            </a: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		</a:t>
            </a:r>
            <a:r>
              <a:rPr lang="en-US" sz="2000" kern="1200" dirty="0">
                <a:ea typeface="Verdana" panose="020B0604030504040204" pitchFamily="34" charset="0"/>
              </a:rPr>
              <a:t>-lean forward, backward, pace, hands on table, on </a:t>
            </a:r>
          </a:p>
          <a:p>
            <a:pPr marL="0" lvl="0" indent="0" eaLnBrk="1" fontAlgn="auto" hangingPunct="1">
              <a:spcBef>
                <a:spcPts val="0"/>
              </a:spcBef>
              <a:spcAft>
                <a:spcPts val="0"/>
              </a:spcAft>
              <a:buNone/>
            </a:pPr>
            <a:r>
              <a:rPr lang="en-US" sz="2000" kern="1200" dirty="0">
                <a:ea typeface="Verdana" panose="020B0604030504040204" pitchFamily="34" charset="0"/>
              </a:rPr>
              <a:t>		the head (but don’t go overboard, it’s not an acting 		class and you need to be listening and analyzing)</a:t>
            </a: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7) Dead Space</a:t>
            </a:r>
          </a:p>
          <a:p>
            <a:pPr marL="0" lvl="0" indent="0" eaLnBrk="1" fontAlgn="auto" hangingPunct="1">
              <a:spcBef>
                <a:spcPts val="0"/>
              </a:spcBef>
              <a:spcAft>
                <a:spcPts val="0"/>
              </a:spcAft>
              <a:buNone/>
            </a:pPr>
            <a:r>
              <a:rPr lang="en-US" sz="2000" kern="1200" dirty="0">
                <a:ea typeface="Verdana" panose="020B0604030504040204" pitchFamily="34" charset="0"/>
              </a:rPr>
              <a:t>		-create reflection; awkwardness; peace; anxiety </a:t>
            </a:r>
          </a:p>
          <a:p>
            <a:pPr marL="0" lvl="0" indent="0" eaLnBrk="1" fontAlgn="auto" hangingPunct="1">
              <a:spcBef>
                <a:spcPts val="0"/>
              </a:spcBef>
              <a:spcAft>
                <a:spcPts val="0"/>
              </a:spcAft>
              <a:buNone/>
            </a:pPr>
            <a:r>
              <a:rPr lang="en-US" sz="2000" kern="1200" dirty="0">
                <a:ea typeface="Verdana" panose="020B0604030504040204" pitchFamily="34" charset="0"/>
              </a:rPr>
              <a:t>		-to gather your own thoughts</a:t>
            </a:r>
          </a:p>
          <a:p>
            <a:pPr marL="0" lvl="0" indent="0" eaLnBrk="1" fontAlgn="auto" hangingPunct="1">
              <a:spcBef>
                <a:spcPts val="0"/>
              </a:spcBef>
              <a:spcAft>
                <a:spcPts val="0"/>
              </a:spcAft>
              <a:buNone/>
            </a:pPr>
            <a:r>
              <a:rPr lang="en-US" sz="2000" kern="1200" dirty="0">
                <a:ea typeface="Verdana" panose="020B0604030504040204" pitchFamily="34" charset="0"/>
              </a:rPr>
              <a:t>		-Witness will feel the need to fill in the space</a:t>
            </a:r>
          </a:p>
          <a:p>
            <a:pPr marL="0" lvl="0" indent="0" eaLnBrk="1" fontAlgn="auto" hangingPunct="1">
              <a:spcBef>
                <a:spcPts val="0"/>
              </a:spcBef>
              <a:spcAft>
                <a:spcPts val="0"/>
              </a:spcAft>
              <a:buNone/>
            </a:pPr>
            <a:r>
              <a:rPr lang="en-US" sz="2000" kern="1200" dirty="0">
                <a:ea typeface="Verdana" panose="020B0604030504040204" pitchFamily="34" charset="0"/>
              </a:rPr>
              <a:t>		-Don’t react to what is said…but wait…there’s</a:t>
            </a:r>
          </a:p>
          <a:p>
            <a:pPr marL="0" lvl="0" indent="0" eaLnBrk="1" fontAlgn="auto" hangingPunct="1">
              <a:spcBef>
                <a:spcPts val="0"/>
              </a:spcBef>
              <a:spcAft>
                <a:spcPts val="0"/>
              </a:spcAft>
              <a:buNone/>
            </a:pPr>
            <a:r>
              <a:rPr lang="en-US" sz="2000" kern="1200" dirty="0">
                <a:ea typeface="Verdana" panose="020B0604030504040204" pitchFamily="34" charset="0"/>
              </a:rPr>
              <a:t>		MORE…</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71</a:t>
            </a:fld>
            <a:endParaRPr lang="en-US"/>
          </a:p>
        </p:txBody>
      </p:sp>
    </p:spTree>
    <p:extLst>
      <p:ext uri="{BB962C8B-B14F-4D97-AF65-F5344CB8AC3E}">
        <p14:creationId xmlns:p14="http://schemas.microsoft.com/office/powerpoint/2010/main" val="39074683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i="1" dirty="0"/>
              <a:t>Why don’t we listen better?</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u="sng" kern="1200" dirty="0">
                <a:solidFill>
                  <a:prstClr val="black"/>
                </a:solidFill>
                <a:ea typeface="Verdana" panose="020B0604030504040204" pitchFamily="34" charset="0"/>
              </a:rPr>
              <a:t>So, What Should we do as Listeners</a:t>
            </a:r>
            <a:r>
              <a:rPr lang="en-US" sz="2000" kern="1200" dirty="0">
                <a:solidFill>
                  <a:prstClr val="black"/>
                </a:solidFill>
                <a:ea typeface="Verdana" panose="020B0604030504040204" pitchFamily="34" charset="0"/>
              </a:rPr>
              <a:t>?</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-Recap:</a:t>
            </a:r>
          </a:p>
          <a:p>
            <a:pPr marL="0" lvl="0" indent="0" eaLnBrk="1" fontAlgn="auto" hangingPunct="1">
              <a:spcBef>
                <a:spcPts val="0"/>
              </a:spcBef>
              <a:spcAft>
                <a:spcPts val="0"/>
              </a:spcAft>
              <a:buNone/>
            </a:pPr>
            <a:r>
              <a:rPr lang="en-US" sz="2000" kern="1200" dirty="0">
                <a:solidFill>
                  <a:srgbClr val="C00000"/>
                </a:solidFill>
                <a:ea typeface="Verdana" panose="020B0604030504040204" pitchFamily="34" charset="0"/>
              </a:rPr>
              <a:t>	</a:t>
            </a:r>
            <a:r>
              <a:rPr lang="en-US" sz="2000" kern="1200" dirty="0">
                <a:ea typeface="Verdana" panose="020B0604030504040204" pitchFamily="34" charset="0"/>
              </a:rPr>
              <a:t>- Acknowledge Stress</a:t>
            </a:r>
          </a:p>
          <a:p>
            <a:pPr marL="0" lvl="0" indent="0" eaLnBrk="1" fontAlgn="auto" hangingPunct="1">
              <a:spcBef>
                <a:spcPts val="0"/>
              </a:spcBef>
              <a:spcAft>
                <a:spcPts val="0"/>
              </a:spcAft>
              <a:buNone/>
            </a:pPr>
            <a:r>
              <a:rPr lang="en-US" sz="2000" kern="1200" dirty="0">
                <a:ea typeface="Verdana" panose="020B0604030504040204" pitchFamily="34" charset="0"/>
              </a:rPr>
              <a:t>	-Listen – verbal, tone, body language</a:t>
            </a:r>
          </a:p>
          <a:p>
            <a:pPr marL="0" lvl="0" indent="0" eaLnBrk="1" fontAlgn="auto" hangingPunct="1">
              <a:spcBef>
                <a:spcPts val="0"/>
              </a:spcBef>
              <a:spcAft>
                <a:spcPts val="0"/>
              </a:spcAft>
              <a:buNone/>
            </a:pPr>
            <a:r>
              <a:rPr lang="en-US" sz="2000" kern="1200" dirty="0">
                <a:ea typeface="Verdana" panose="020B0604030504040204" pitchFamily="34" charset="0"/>
              </a:rPr>
              <a:t>		- try different things to remove barriers</a:t>
            </a:r>
          </a:p>
          <a:p>
            <a:pPr marL="0" lvl="0" indent="0" eaLnBrk="1" fontAlgn="auto" hangingPunct="1">
              <a:spcBef>
                <a:spcPts val="0"/>
              </a:spcBef>
              <a:spcAft>
                <a:spcPts val="0"/>
              </a:spcAft>
              <a:buNone/>
            </a:pPr>
            <a:r>
              <a:rPr lang="en-US" sz="2000" kern="1200" dirty="0">
                <a:ea typeface="Verdana" panose="020B0604030504040204" pitchFamily="34" charset="0"/>
              </a:rPr>
              <a:t>	-Empathy &amp; support</a:t>
            </a:r>
          </a:p>
          <a:p>
            <a:pPr marL="0" lvl="0" indent="0" eaLnBrk="1" fontAlgn="auto" hangingPunct="1">
              <a:spcBef>
                <a:spcPts val="0"/>
              </a:spcBef>
              <a:spcAft>
                <a:spcPts val="0"/>
              </a:spcAft>
              <a:buNone/>
            </a:pPr>
            <a:r>
              <a:rPr lang="en-US" sz="2000" kern="1200" dirty="0">
                <a:ea typeface="Verdana" panose="020B0604030504040204" pitchFamily="34" charset="0"/>
              </a:rPr>
              <a:t>	-Listen – ask follow-up questions</a:t>
            </a:r>
          </a:p>
          <a:p>
            <a:pPr marL="0" lvl="0" indent="0" eaLnBrk="1" fontAlgn="auto" hangingPunct="1">
              <a:spcBef>
                <a:spcPts val="0"/>
              </a:spcBef>
              <a:spcAft>
                <a:spcPts val="0"/>
              </a:spcAft>
              <a:buNone/>
            </a:pPr>
            <a:r>
              <a:rPr lang="en-US" sz="2000" kern="1200" dirty="0">
                <a:ea typeface="Verdana" panose="020B0604030504040204" pitchFamily="34" charset="0"/>
              </a:rPr>
              <a:t>	-Build rapport</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72</a:t>
            </a:fld>
            <a:endParaRPr lang="en-US"/>
          </a:p>
        </p:txBody>
      </p:sp>
    </p:spTree>
    <p:extLst>
      <p:ext uri="{BB962C8B-B14F-4D97-AF65-F5344CB8AC3E}">
        <p14:creationId xmlns:p14="http://schemas.microsoft.com/office/powerpoint/2010/main" val="18410971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Listening tips:</a:t>
            </a:r>
          </a:p>
          <a:p>
            <a:pPr marL="0" lvl="0" indent="0" eaLnBrk="1" fontAlgn="auto" hangingPunct="1">
              <a:spcBef>
                <a:spcPts val="0"/>
              </a:spcBef>
              <a:spcAft>
                <a:spcPts val="0"/>
              </a:spcAft>
              <a:buNone/>
            </a:pPr>
            <a:endParaRPr lang="en-US" sz="2000" dirty="0"/>
          </a:p>
          <a:p>
            <a:pPr lvl="0" eaLnBrk="1" fontAlgn="auto" hangingPunct="1">
              <a:spcBef>
                <a:spcPts val="0"/>
              </a:spcBef>
              <a:spcAft>
                <a:spcPts val="0"/>
              </a:spcAft>
              <a:buFontTx/>
              <a:buChar char="-"/>
            </a:pPr>
            <a:r>
              <a:rPr lang="en-US" sz="2000" dirty="0"/>
              <a:t>Listen as if you are to repeat back what was said</a:t>
            </a:r>
          </a:p>
          <a:p>
            <a:pPr marL="0" lvl="0" indent="0" eaLnBrk="1" fontAlgn="auto" hangingPunct="1">
              <a:spcBef>
                <a:spcPts val="0"/>
              </a:spcBef>
              <a:spcAft>
                <a:spcPts val="0"/>
              </a:spcAft>
              <a:buNone/>
            </a:pPr>
            <a:endParaRPr lang="en-US" sz="2000" dirty="0"/>
          </a:p>
          <a:p>
            <a:pPr lvl="0" eaLnBrk="1" fontAlgn="auto" hangingPunct="1">
              <a:spcBef>
                <a:spcPts val="0"/>
              </a:spcBef>
              <a:spcAft>
                <a:spcPts val="0"/>
              </a:spcAft>
              <a:buFontTx/>
              <a:buChar char="-"/>
            </a:pPr>
            <a:r>
              <a:rPr lang="en-US" sz="2000" dirty="0"/>
              <a:t>Don’t complete the sentences of the parties</a:t>
            </a:r>
          </a:p>
          <a:p>
            <a:pPr marL="0" lvl="0" indent="0" eaLnBrk="1" fontAlgn="auto" hangingPunct="1">
              <a:spcBef>
                <a:spcPts val="0"/>
              </a:spcBef>
              <a:spcAft>
                <a:spcPts val="0"/>
              </a:spcAft>
              <a:buNone/>
            </a:pPr>
            <a:endParaRPr lang="en-US" sz="2000" dirty="0"/>
          </a:p>
          <a:p>
            <a:pPr lvl="0" eaLnBrk="1" fontAlgn="auto" hangingPunct="1">
              <a:spcBef>
                <a:spcPts val="0"/>
              </a:spcBef>
              <a:spcAft>
                <a:spcPts val="0"/>
              </a:spcAft>
              <a:buFontTx/>
              <a:buChar char="-"/>
            </a:pPr>
            <a:r>
              <a:rPr lang="en-US" sz="2000" dirty="0"/>
              <a:t>Mirror what they said for validation:  Use the </a:t>
            </a:r>
            <a:r>
              <a:rPr lang="en-US" sz="2000" b="1" dirty="0"/>
              <a:t>exact words </a:t>
            </a:r>
            <a:r>
              <a:rPr lang="en-US" sz="2000" dirty="0"/>
              <a:t>they used for confirmation (don’t substitute your interpretation).  However, if words are vague (e.g., “I was uncomfortable”)  ask for specifics.</a:t>
            </a: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73</a:t>
            </a:fld>
            <a:endParaRPr lang="en-US"/>
          </a:p>
        </p:txBody>
      </p:sp>
    </p:spTree>
    <p:extLst>
      <p:ext uri="{BB962C8B-B14F-4D97-AF65-F5344CB8AC3E}">
        <p14:creationId xmlns:p14="http://schemas.microsoft.com/office/powerpoint/2010/main" val="2590404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Listening tips:</a:t>
            </a:r>
          </a:p>
          <a:p>
            <a:pPr marL="0" lvl="0" indent="0" eaLnBrk="1" fontAlgn="auto" hangingPunct="1">
              <a:spcBef>
                <a:spcPts val="0"/>
              </a:spcBef>
              <a:spcAft>
                <a:spcPts val="0"/>
              </a:spcAft>
              <a:buNone/>
            </a:pPr>
            <a:endParaRPr lang="en-US" sz="2000" dirty="0"/>
          </a:p>
          <a:p>
            <a:pPr lvl="0" eaLnBrk="1" fontAlgn="auto" hangingPunct="1">
              <a:spcBef>
                <a:spcPts val="0"/>
              </a:spcBef>
              <a:spcAft>
                <a:spcPts val="0"/>
              </a:spcAft>
              <a:buFontTx/>
              <a:buChar char="-"/>
            </a:pPr>
            <a:r>
              <a:rPr lang="en-US" sz="2000" dirty="0"/>
              <a:t>It is important to allow the parties to speak at length since the initial conversation will often be an “information dump”</a:t>
            </a:r>
          </a:p>
          <a:p>
            <a:pPr marL="0" lvl="0" indent="0" eaLnBrk="1" fontAlgn="auto" hangingPunct="1">
              <a:spcBef>
                <a:spcPts val="0"/>
              </a:spcBef>
              <a:spcAft>
                <a:spcPts val="0"/>
              </a:spcAft>
              <a:buNone/>
            </a:pPr>
            <a:endParaRPr lang="en-US" sz="2000" dirty="0"/>
          </a:p>
          <a:p>
            <a:pPr lvl="0" eaLnBrk="1" fontAlgn="auto" hangingPunct="1">
              <a:spcBef>
                <a:spcPts val="0"/>
              </a:spcBef>
              <a:spcAft>
                <a:spcPts val="0"/>
              </a:spcAft>
              <a:buFontTx/>
              <a:buChar char="-"/>
            </a:pPr>
            <a:r>
              <a:rPr lang="en-US" sz="2000" dirty="0"/>
              <a:t>The “information dump” will often be abridged and lacking in both clarity and definition – be listening for points that require additional information (through questioning)</a:t>
            </a:r>
          </a:p>
          <a:p>
            <a:pPr lvl="0" eaLnBrk="1" fontAlgn="auto" hangingPunct="1">
              <a:spcBef>
                <a:spcPts val="0"/>
              </a:spcBef>
              <a:spcAft>
                <a:spcPts val="0"/>
              </a:spcAft>
              <a:buFontTx/>
              <a:buChar char="-"/>
            </a:pPr>
            <a:endParaRPr lang="en-US" sz="2000" dirty="0"/>
          </a:p>
          <a:p>
            <a:pPr lvl="0" eaLnBrk="1" fontAlgn="auto" hangingPunct="1">
              <a:spcBef>
                <a:spcPts val="0"/>
              </a:spcBef>
              <a:spcAft>
                <a:spcPts val="0"/>
              </a:spcAft>
              <a:buFontTx/>
              <a:buChar char="-"/>
            </a:pPr>
            <a:r>
              <a:rPr lang="en-US" sz="2000" dirty="0"/>
              <a:t>Pausing the conversation for clarity can be appropriate and used to confirm that you are objectively taking in their information.</a:t>
            </a:r>
          </a:p>
          <a:p>
            <a:pPr lvl="0" eaLnBrk="1" fontAlgn="auto" hangingPunct="1">
              <a:spcBef>
                <a:spcPts val="0"/>
              </a:spcBef>
              <a:spcAft>
                <a:spcPts val="0"/>
              </a:spcAft>
              <a:buFontTx/>
              <a:buChar char="-"/>
            </a:pPr>
            <a:endParaRPr lang="en-US" sz="2000" dirty="0"/>
          </a:p>
          <a:p>
            <a:pPr lvl="0" eaLnBrk="1" fontAlgn="auto" hangingPunct="1">
              <a:spcBef>
                <a:spcPts val="0"/>
              </a:spcBef>
              <a:spcAft>
                <a:spcPts val="0"/>
              </a:spcAft>
              <a:buFontTx/>
              <a:buChar char="-"/>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74</a:t>
            </a:fld>
            <a:endParaRPr lang="en-US"/>
          </a:p>
        </p:txBody>
      </p:sp>
    </p:spTree>
    <p:extLst>
      <p:ext uri="{BB962C8B-B14F-4D97-AF65-F5344CB8AC3E}">
        <p14:creationId xmlns:p14="http://schemas.microsoft.com/office/powerpoint/2010/main" val="38475640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Listening tips:</a:t>
            </a:r>
          </a:p>
          <a:p>
            <a:pPr marL="0" lvl="0" indent="0" eaLnBrk="1" fontAlgn="auto" hangingPunct="1">
              <a:spcBef>
                <a:spcPts val="0"/>
              </a:spcBef>
              <a:spcAft>
                <a:spcPts val="0"/>
              </a:spcAft>
              <a:buNone/>
            </a:pPr>
            <a:endParaRPr lang="en-US" sz="2000" dirty="0"/>
          </a:p>
          <a:p>
            <a:pPr lvl="0" eaLnBrk="1" fontAlgn="auto" hangingPunct="1">
              <a:spcBef>
                <a:spcPts val="0"/>
              </a:spcBef>
              <a:spcAft>
                <a:spcPts val="0"/>
              </a:spcAft>
              <a:buFontTx/>
              <a:buChar char="-"/>
            </a:pPr>
            <a:r>
              <a:rPr lang="en-US" sz="2000" dirty="0"/>
              <a:t>Positively repeating a statement can also be helpful as it confirms to the party that you are indeed listening</a:t>
            </a:r>
          </a:p>
          <a:p>
            <a:pPr lvl="0" eaLnBrk="1" fontAlgn="auto" hangingPunct="1">
              <a:spcBef>
                <a:spcPts val="0"/>
              </a:spcBef>
              <a:spcAft>
                <a:spcPts val="0"/>
              </a:spcAft>
              <a:buFontTx/>
              <a:buChar char="-"/>
            </a:pPr>
            <a:endParaRPr lang="en-US" sz="2000" dirty="0"/>
          </a:p>
          <a:p>
            <a:pPr lvl="0" eaLnBrk="1" fontAlgn="auto" hangingPunct="1">
              <a:spcBef>
                <a:spcPts val="0"/>
              </a:spcBef>
              <a:spcAft>
                <a:spcPts val="0"/>
              </a:spcAft>
              <a:buFontTx/>
              <a:buChar char="-"/>
            </a:pPr>
            <a:r>
              <a:rPr lang="en-US" sz="2000" dirty="0"/>
              <a:t>Affirming a response with a nod can encourage a party to continue; however, be careful not to indicate that you agree with what they said.</a:t>
            </a:r>
          </a:p>
          <a:p>
            <a:pPr lvl="0" eaLnBrk="1" fontAlgn="auto" hangingPunct="1">
              <a:spcBef>
                <a:spcPts val="0"/>
              </a:spcBef>
              <a:spcAft>
                <a:spcPts val="0"/>
              </a:spcAft>
              <a:buFontTx/>
              <a:buChar char="-"/>
            </a:pPr>
            <a:endParaRPr lang="en-US" sz="2000" dirty="0"/>
          </a:p>
          <a:p>
            <a:pPr lvl="0" eaLnBrk="1" fontAlgn="auto" hangingPunct="1">
              <a:spcBef>
                <a:spcPts val="0"/>
              </a:spcBef>
              <a:spcAft>
                <a:spcPts val="0"/>
              </a:spcAft>
              <a:buFontTx/>
              <a:buChar char="-"/>
            </a:pPr>
            <a:r>
              <a:rPr lang="en-US" sz="2000" dirty="0"/>
              <a:t>If the interviewee becomes overly repetitive, redirect to issues not yet covered.</a:t>
            </a:r>
          </a:p>
          <a:p>
            <a:pPr lvl="0" eaLnBrk="1" fontAlgn="auto" hangingPunct="1">
              <a:spcBef>
                <a:spcPts val="0"/>
              </a:spcBef>
              <a:spcAft>
                <a:spcPts val="0"/>
              </a:spcAft>
              <a:buFontTx/>
              <a:buChar char="-"/>
            </a:pPr>
            <a:endParaRPr lang="en-US" sz="2000" dirty="0"/>
          </a:p>
          <a:p>
            <a:pPr lvl="0" eaLnBrk="1" fontAlgn="auto" hangingPunct="1">
              <a:spcBef>
                <a:spcPts val="0"/>
              </a:spcBef>
              <a:spcAft>
                <a:spcPts val="0"/>
              </a:spcAft>
              <a:buFontTx/>
              <a:buChar char="-"/>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75</a:t>
            </a:fld>
            <a:endParaRPr lang="en-US"/>
          </a:p>
        </p:txBody>
      </p:sp>
    </p:spTree>
    <p:extLst>
      <p:ext uri="{BB962C8B-B14F-4D97-AF65-F5344CB8AC3E}">
        <p14:creationId xmlns:p14="http://schemas.microsoft.com/office/powerpoint/2010/main" val="3759609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Listening tips:</a:t>
            </a:r>
          </a:p>
          <a:p>
            <a:pPr marL="0" lvl="0" indent="0" eaLnBrk="1" fontAlgn="auto" hangingPunct="1">
              <a:spcBef>
                <a:spcPts val="0"/>
              </a:spcBef>
              <a:spcAft>
                <a:spcPts val="0"/>
              </a:spcAft>
              <a:buNone/>
            </a:pPr>
            <a:endParaRPr lang="en-US" sz="2000" dirty="0"/>
          </a:p>
          <a:p>
            <a:pPr lvl="0" eaLnBrk="1" fontAlgn="auto" hangingPunct="1">
              <a:spcBef>
                <a:spcPts val="0"/>
              </a:spcBef>
              <a:spcAft>
                <a:spcPts val="0"/>
              </a:spcAft>
              <a:buFontTx/>
              <a:buChar char="-"/>
            </a:pPr>
            <a:r>
              <a:rPr lang="en-US" sz="2000" dirty="0"/>
              <a:t>Be cognizant of indicators that you are not listening or taking a party seriously. Examples of such behaviors include:</a:t>
            </a:r>
          </a:p>
          <a:p>
            <a:pPr lvl="0" eaLnBrk="1" fontAlgn="auto" hangingPunct="1">
              <a:spcBef>
                <a:spcPts val="0"/>
              </a:spcBef>
              <a:spcAft>
                <a:spcPts val="0"/>
              </a:spcAft>
              <a:buFontTx/>
              <a:buChar char="-"/>
            </a:pPr>
            <a:endParaRPr lang="en-US" sz="2000" dirty="0"/>
          </a:p>
          <a:p>
            <a:pPr lvl="1" eaLnBrk="1" fontAlgn="auto" hangingPunct="1">
              <a:spcBef>
                <a:spcPts val="0"/>
              </a:spcBef>
              <a:spcAft>
                <a:spcPts val="0"/>
              </a:spcAft>
              <a:buFontTx/>
              <a:buChar char="-"/>
            </a:pPr>
            <a:r>
              <a:rPr lang="en-US" sz="1800" dirty="0"/>
              <a:t>Distractions like cell phones, watches, and computers</a:t>
            </a:r>
          </a:p>
          <a:p>
            <a:pPr lvl="1" eaLnBrk="1" fontAlgn="auto" hangingPunct="1">
              <a:spcBef>
                <a:spcPts val="0"/>
              </a:spcBef>
              <a:spcAft>
                <a:spcPts val="0"/>
              </a:spcAft>
              <a:buFontTx/>
              <a:buChar char="-"/>
            </a:pPr>
            <a:r>
              <a:rPr lang="en-US" sz="1800" dirty="0"/>
              <a:t>Nervous behaviors such as foot tapping, pen clicking, playing with one’s hair, etc.</a:t>
            </a:r>
          </a:p>
          <a:p>
            <a:pPr lvl="1" eaLnBrk="1" fontAlgn="auto" hangingPunct="1">
              <a:spcBef>
                <a:spcPts val="0"/>
              </a:spcBef>
              <a:spcAft>
                <a:spcPts val="0"/>
              </a:spcAft>
              <a:buFontTx/>
              <a:buChar char="-"/>
            </a:pPr>
            <a:r>
              <a:rPr lang="en-US" sz="1800" dirty="0"/>
              <a:t>Thinking about the next question</a:t>
            </a:r>
          </a:p>
          <a:p>
            <a:pPr lvl="1" eaLnBrk="1" fontAlgn="auto" hangingPunct="1">
              <a:spcBef>
                <a:spcPts val="0"/>
              </a:spcBef>
              <a:spcAft>
                <a:spcPts val="0"/>
              </a:spcAft>
              <a:buFontTx/>
              <a:buChar char="-"/>
            </a:pPr>
            <a:r>
              <a:rPr lang="en-US" sz="1800" dirty="0"/>
              <a:t>Making personal statements</a:t>
            </a:r>
          </a:p>
          <a:p>
            <a:pPr lvl="1" eaLnBrk="1" fontAlgn="auto" hangingPunct="1">
              <a:spcBef>
                <a:spcPts val="0"/>
              </a:spcBef>
              <a:spcAft>
                <a:spcPts val="0"/>
              </a:spcAft>
              <a:buFontTx/>
              <a:buChar char="-"/>
            </a:pPr>
            <a:endParaRPr lang="en-US" sz="1800" dirty="0"/>
          </a:p>
          <a:p>
            <a:pPr lvl="0" eaLnBrk="1" fontAlgn="auto" hangingPunct="1">
              <a:spcBef>
                <a:spcPts val="0"/>
              </a:spcBef>
              <a:spcAft>
                <a:spcPts val="0"/>
              </a:spcAft>
              <a:buFontTx/>
              <a:buChar char="-"/>
            </a:pPr>
            <a:endParaRPr lang="en-US" sz="2000" dirty="0"/>
          </a:p>
          <a:p>
            <a:pPr lvl="0" eaLnBrk="1" fontAlgn="auto" hangingPunct="1">
              <a:spcBef>
                <a:spcPts val="0"/>
              </a:spcBef>
              <a:spcAft>
                <a:spcPts val="0"/>
              </a:spcAft>
              <a:buFontTx/>
              <a:buChar char="-"/>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76</a:t>
            </a:fld>
            <a:endParaRPr lang="en-US"/>
          </a:p>
        </p:txBody>
      </p:sp>
    </p:spTree>
    <p:extLst>
      <p:ext uri="{BB962C8B-B14F-4D97-AF65-F5344CB8AC3E}">
        <p14:creationId xmlns:p14="http://schemas.microsoft.com/office/powerpoint/2010/main" val="2377879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Questioning Skills:</a:t>
            </a:r>
          </a:p>
          <a:p>
            <a:pPr marL="0" lvl="0" indent="0" eaLnBrk="1" fontAlgn="auto" hangingPunct="1">
              <a:spcBef>
                <a:spcPts val="0"/>
              </a:spcBef>
              <a:spcAft>
                <a:spcPts val="0"/>
              </a:spcAft>
              <a:buNone/>
            </a:pPr>
            <a:endParaRPr lang="en-US" sz="2000" dirty="0"/>
          </a:p>
          <a:p>
            <a:pPr lvl="0" eaLnBrk="1" fontAlgn="auto" hangingPunct="1">
              <a:spcBef>
                <a:spcPts val="0"/>
              </a:spcBef>
              <a:spcAft>
                <a:spcPts val="0"/>
              </a:spcAft>
              <a:buFontTx/>
              <a:buChar char="-"/>
            </a:pPr>
            <a:r>
              <a:rPr lang="en-US" sz="2000" dirty="0"/>
              <a:t>ATIXA offers a helpful guide for asking questions –</a:t>
            </a:r>
          </a:p>
          <a:p>
            <a:pPr lvl="0" eaLnBrk="1" fontAlgn="auto" hangingPunct="1">
              <a:spcBef>
                <a:spcPts val="0"/>
              </a:spcBef>
              <a:spcAft>
                <a:spcPts val="0"/>
              </a:spcAft>
              <a:buFontTx/>
              <a:buChar char="-"/>
            </a:pPr>
            <a:endParaRPr lang="en-US" sz="2000" dirty="0"/>
          </a:p>
          <a:p>
            <a:pPr marL="0" lvl="0" indent="0" eaLnBrk="1" fontAlgn="auto" hangingPunct="1">
              <a:spcBef>
                <a:spcPts val="0"/>
              </a:spcBef>
              <a:spcAft>
                <a:spcPts val="0"/>
              </a:spcAft>
              <a:buNone/>
            </a:pPr>
            <a:r>
              <a:rPr lang="en-US" sz="2000" dirty="0"/>
              <a:t>	1. What do I want to know?</a:t>
            </a:r>
          </a:p>
          <a:p>
            <a:pPr marL="0" lvl="0" indent="0" eaLnBrk="1" fontAlgn="auto" hangingPunct="1">
              <a:spcBef>
                <a:spcPts val="0"/>
              </a:spcBef>
              <a:spcAft>
                <a:spcPts val="0"/>
              </a:spcAft>
              <a:buNone/>
            </a:pPr>
            <a:r>
              <a:rPr lang="en-US" sz="2000" dirty="0"/>
              <a:t>	2. Why do I want to know it? (relevance)</a:t>
            </a:r>
          </a:p>
          <a:p>
            <a:pPr marL="0" lvl="0" indent="0" eaLnBrk="1" fontAlgn="auto" hangingPunct="1">
              <a:spcBef>
                <a:spcPts val="0"/>
              </a:spcBef>
              <a:spcAft>
                <a:spcPts val="0"/>
              </a:spcAft>
              <a:buNone/>
            </a:pPr>
            <a:r>
              <a:rPr lang="en-US" sz="2000" dirty="0"/>
              <a:t>	3. Is now the best time to ask it?</a:t>
            </a:r>
          </a:p>
          <a:p>
            <a:pPr marL="0" lvl="0" indent="0" eaLnBrk="1" fontAlgn="auto" hangingPunct="1">
              <a:spcBef>
                <a:spcPts val="0"/>
              </a:spcBef>
              <a:spcAft>
                <a:spcPts val="0"/>
              </a:spcAft>
              <a:buNone/>
            </a:pPr>
            <a:r>
              <a:rPr lang="en-US" sz="2000" dirty="0"/>
              <a:t>	4. What is the best way to ask it? (directly or indirectly)</a:t>
            </a:r>
          </a:p>
          <a:p>
            <a:pPr marL="0" lvl="0" indent="0" eaLnBrk="1" fontAlgn="auto" hangingPunct="1">
              <a:spcBef>
                <a:spcPts val="0"/>
              </a:spcBef>
              <a:spcAft>
                <a:spcPts val="0"/>
              </a:spcAft>
              <a:buNone/>
            </a:pPr>
            <a:r>
              <a:rPr lang="en-US" sz="2000" dirty="0"/>
              <a:t>	5. Am I the best person to ask it? (if there are two investigators)</a:t>
            </a:r>
            <a:endParaRPr lang="en-US" sz="1800" dirty="0"/>
          </a:p>
          <a:p>
            <a:pPr lvl="1" eaLnBrk="1" fontAlgn="auto" hangingPunct="1">
              <a:spcBef>
                <a:spcPts val="0"/>
              </a:spcBef>
              <a:spcAft>
                <a:spcPts val="0"/>
              </a:spcAft>
              <a:buFontTx/>
              <a:buChar char="-"/>
            </a:pPr>
            <a:endParaRPr lang="en-US" sz="1800" dirty="0"/>
          </a:p>
          <a:p>
            <a:pPr lvl="0" eaLnBrk="1" fontAlgn="auto" hangingPunct="1">
              <a:spcBef>
                <a:spcPts val="0"/>
              </a:spcBef>
              <a:spcAft>
                <a:spcPts val="0"/>
              </a:spcAft>
              <a:buFontTx/>
              <a:buChar char="-"/>
            </a:pPr>
            <a:endParaRPr lang="en-US" sz="2000" dirty="0"/>
          </a:p>
          <a:p>
            <a:pPr lvl="0" eaLnBrk="1" fontAlgn="auto" hangingPunct="1">
              <a:spcBef>
                <a:spcPts val="0"/>
              </a:spcBef>
              <a:spcAft>
                <a:spcPts val="0"/>
              </a:spcAft>
              <a:buFontTx/>
              <a:buChar char="-"/>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77</a:t>
            </a:fld>
            <a:endParaRPr lang="en-US"/>
          </a:p>
        </p:txBody>
      </p:sp>
    </p:spTree>
    <p:extLst>
      <p:ext uri="{BB962C8B-B14F-4D97-AF65-F5344CB8AC3E}">
        <p14:creationId xmlns:p14="http://schemas.microsoft.com/office/powerpoint/2010/main" val="14736223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Begin with easy, </a:t>
            </a:r>
            <a:r>
              <a:rPr lang="en-US" sz="2000" b="1" kern="1200" dirty="0">
                <a:solidFill>
                  <a:prstClr val="black"/>
                </a:solidFill>
                <a:ea typeface="Verdana" panose="020B0604030504040204" pitchFamily="34" charset="0"/>
              </a:rPr>
              <a:t>open-ended</a:t>
            </a:r>
            <a:r>
              <a:rPr lang="en-US" sz="2000" kern="1200" dirty="0">
                <a:solidFill>
                  <a:prstClr val="black"/>
                </a:solidFill>
                <a:ea typeface="Verdana" panose="020B0604030504040204" pitchFamily="34" charset="0"/>
              </a:rPr>
              <a:t> </a:t>
            </a:r>
            <a:r>
              <a:rPr lang="en-US" sz="2000" b="1" kern="1200" dirty="0">
                <a:solidFill>
                  <a:prstClr val="black"/>
                </a:solidFill>
                <a:ea typeface="Verdana" panose="020B0604030504040204" pitchFamily="34" charset="0"/>
              </a:rPr>
              <a:t>questions</a:t>
            </a:r>
            <a:r>
              <a:rPr lang="en-US" sz="2000" kern="1200" dirty="0">
                <a:solidFill>
                  <a:prstClr val="black"/>
                </a:solidFill>
                <a:ea typeface="Verdana" panose="020B0604030504040204" pitchFamily="34" charset="0"/>
              </a:rPr>
              <a:t> to allow the party to share their perspective in a way that makes the most sense to them. Encourage people to start at the beginning of events in order to provide the fullest context (e.g., tell me what happened that night), but don’t insist on it if they want to start in the middle (or end). </a:t>
            </a:r>
          </a:p>
          <a:p>
            <a:pPr marL="0" lvl="0" indent="0" eaLnBrk="1" fontAlgn="auto" hangingPunct="1">
              <a:spcBef>
                <a:spcPts val="0"/>
              </a:spcBef>
              <a:spcAft>
                <a:spcPts val="0"/>
              </a:spcAft>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78</a:t>
            </a:fld>
            <a:endParaRPr lang="en-US"/>
          </a:p>
        </p:txBody>
      </p:sp>
      <p:pic>
        <p:nvPicPr>
          <p:cNvPr id="5" name="Picture 4" descr="j0078736">
            <a:extLst>
              <a:ext uri="{FF2B5EF4-FFF2-40B4-BE49-F238E27FC236}">
                <a16:creationId xmlns:a16="http://schemas.microsoft.com/office/drawing/2014/main" id="{276A0F07-1C6C-4ECD-9E96-FB70CA770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419600"/>
            <a:ext cx="2335583" cy="1752600"/>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6236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indent="0" eaLnBrk="1" fontAlgn="auto" hangingPunct="1">
              <a:spcBef>
                <a:spcPts val="0"/>
              </a:spcBef>
              <a:spcAft>
                <a:spcPts val="0"/>
              </a:spcAft>
              <a:buNone/>
            </a:pPr>
            <a:r>
              <a:rPr lang="en-US" sz="2000" b="1" kern="1200" dirty="0">
                <a:solidFill>
                  <a:prstClr val="black"/>
                </a:solidFill>
                <a:ea typeface="Verdana" panose="020B0604030504040204" pitchFamily="34" charset="0"/>
              </a:rPr>
              <a:t>Closed-ended questions</a:t>
            </a:r>
            <a:r>
              <a:rPr lang="en-US" sz="2000" kern="1200" dirty="0">
                <a:solidFill>
                  <a:prstClr val="black"/>
                </a:solidFill>
                <a:ea typeface="Verdana" panose="020B0604030504040204" pitchFamily="34" charset="0"/>
              </a:rPr>
              <a:t> allow the investigator to gather details and specifics surrounding events, as well as to seek definitions of subjective terms used by the parties (e.g., What time did you arrive at the party?  Who did you see when you walked in?  What do you mean by “hooking up”?).</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79</a:t>
            </a:fld>
            <a:endParaRPr lang="en-US"/>
          </a:p>
        </p:txBody>
      </p:sp>
      <p:pic>
        <p:nvPicPr>
          <p:cNvPr id="5" name="Picture 4" descr="j0078736">
            <a:extLst>
              <a:ext uri="{FF2B5EF4-FFF2-40B4-BE49-F238E27FC236}">
                <a16:creationId xmlns:a16="http://schemas.microsoft.com/office/drawing/2014/main" id="{276A0F07-1C6C-4ECD-9E96-FB70CA770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419600"/>
            <a:ext cx="2335583" cy="1752600"/>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51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Introduction (disclaimers)</a:t>
            </a:r>
          </a:p>
          <a:p>
            <a:pPr lvl="1">
              <a:buFont typeface="Wingdings" panose="05000000000000000000" pitchFamily="2" charset="2"/>
              <a:buChar char="Ø"/>
            </a:pPr>
            <a:r>
              <a:rPr lang="en-US" sz="2400" dirty="0"/>
              <a:t>While we have adapted System Regulation 08.01.01 to the new federal regulations on Title IX, we are of course now waiting for the Biden Administration to issue new directives regarding civil rights enforcement once they take office on January 20. We will make you aware of information and how it effects our practices as it becomes available.</a:t>
            </a:r>
          </a:p>
          <a:p>
            <a:pPr lvl="1">
              <a:buFont typeface="Wingdings" panose="05000000000000000000" pitchFamily="2" charset="2"/>
              <a:buChar char="Ø"/>
            </a:pPr>
            <a:endParaRPr lang="en-US" sz="2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8</a:t>
            </a:fld>
            <a:endParaRPr lang="en-US"/>
          </a:p>
        </p:txBody>
      </p:sp>
    </p:spTree>
    <p:extLst>
      <p:ext uri="{BB962C8B-B14F-4D97-AF65-F5344CB8AC3E}">
        <p14:creationId xmlns:p14="http://schemas.microsoft.com/office/powerpoint/2010/main" val="14188063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indent="0" eaLnBrk="1" fontAlgn="auto" hangingPunct="1">
              <a:spcBef>
                <a:spcPts val="0"/>
              </a:spcBef>
              <a:spcAft>
                <a:spcPts val="0"/>
              </a:spcAft>
              <a:buNone/>
            </a:pPr>
            <a:r>
              <a:rPr lang="en-US" sz="2000" kern="1200" dirty="0">
                <a:solidFill>
                  <a:prstClr val="black"/>
                </a:solidFill>
                <a:ea typeface="Verdana" panose="020B0604030504040204" pitchFamily="34" charset="0"/>
              </a:rPr>
              <a:t>A return to </a:t>
            </a:r>
            <a:r>
              <a:rPr lang="en-US" sz="2000" b="1" kern="1200" dirty="0">
                <a:solidFill>
                  <a:prstClr val="black"/>
                </a:solidFill>
                <a:ea typeface="Verdana" panose="020B0604030504040204" pitchFamily="34" charset="0"/>
              </a:rPr>
              <a:t>open-ended questions </a:t>
            </a:r>
            <a:r>
              <a:rPr lang="en-US" sz="2000" kern="1200" dirty="0">
                <a:solidFill>
                  <a:prstClr val="black"/>
                </a:solidFill>
                <a:ea typeface="Verdana" panose="020B0604030504040204" pitchFamily="34" charset="0"/>
              </a:rPr>
              <a:t>then aids the investigator in understanding factors such as effects of specified behaviors, intentions of their statements and/or acts, and to understand motivations behind a party’s decisions or actions (e.g., why did you decide to leave the party at that time?).  Avoid </a:t>
            </a:r>
            <a:r>
              <a:rPr lang="en-US" sz="2000" b="1" kern="1200" dirty="0">
                <a:solidFill>
                  <a:prstClr val="black"/>
                </a:solidFill>
                <a:ea typeface="Verdana" panose="020B0604030504040204" pitchFamily="34" charset="0"/>
              </a:rPr>
              <a:t>VICTIM-BLAMING </a:t>
            </a:r>
            <a:r>
              <a:rPr lang="en-US" sz="2000" kern="1200" dirty="0">
                <a:solidFill>
                  <a:prstClr val="black"/>
                </a:solidFill>
                <a:ea typeface="Verdana" panose="020B0604030504040204" pitchFamily="34" charset="0"/>
              </a:rPr>
              <a:t>(e.g., why didn’t you just leave?) </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80</a:t>
            </a:fld>
            <a:endParaRPr lang="en-US"/>
          </a:p>
        </p:txBody>
      </p:sp>
      <p:pic>
        <p:nvPicPr>
          <p:cNvPr id="5" name="Picture 4" descr="j0078736">
            <a:extLst>
              <a:ext uri="{FF2B5EF4-FFF2-40B4-BE49-F238E27FC236}">
                <a16:creationId xmlns:a16="http://schemas.microsoft.com/office/drawing/2014/main" id="{276A0F07-1C6C-4ECD-9E96-FB70CA770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419600"/>
            <a:ext cx="2335583" cy="1752600"/>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6469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Questioning tips:</a:t>
            </a:r>
          </a:p>
          <a:p>
            <a:pPr marL="0" lvl="0" indent="0" eaLnBrk="1" fontAlgn="auto" hangingPunct="1">
              <a:spcBef>
                <a:spcPts val="0"/>
              </a:spcBef>
              <a:spcAft>
                <a:spcPts val="0"/>
              </a:spcAft>
              <a:buNone/>
            </a:pPr>
            <a:endParaRPr lang="en-US" sz="2000" dirty="0"/>
          </a:p>
          <a:p>
            <a:pPr lvl="0" eaLnBrk="1" fontAlgn="auto" hangingPunct="1">
              <a:spcBef>
                <a:spcPts val="0"/>
              </a:spcBef>
              <a:spcAft>
                <a:spcPts val="0"/>
              </a:spcAft>
              <a:buFontTx/>
              <a:buChar char="-"/>
            </a:pPr>
            <a:r>
              <a:rPr lang="en-US" sz="2000" dirty="0"/>
              <a:t>Set parameters, but don’t be too specific</a:t>
            </a:r>
          </a:p>
          <a:p>
            <a:pPr lvl="0" eaLnBrk="1" fontAlgn="auto" hangingPunct="1">
              <a:spcBef>
                <a:spcPts val="0"/>
              </a:spcBef>
              <a:spcAft>
                <a:spcPts val="0"/>
              </a:spcAft>
              <a:buFontTx/>
              <a:buChar char="-"/>
            </a:pPr>
            <a:endParaRPr lang="en-US" sz="2000" dirty="0"/>
          </a:p>
          <a:p>
            <a:pPr lvl="1" eaLnBrk="1" fontAlgn="auto" hangingPunct="1">
              <a:spcBef>
                <a:spcPts val="0"/>
              </a:spcBef>
              <a:spcAft>
                <a:spcPts val="0"/>
              </a:spcAft>
              <a:buFontTx/>
              <a:buChar char="-"/>
            </a:pPr>
            <a:r>
              <a:rPr lang="en-US" sz="1600" dirty="0"/>
              <a:t>“We have been informed that (Respondent) may have (alleged conduct) (Complainant) (context if needed).  We are interviewing anyone who may have information about this situation.”</a:t>
            </a:r>
          </a:p>
          <a:p>
            <a:pPr marL="457200" lvl="1" indent="0" eaLnBrk="1" fontAlgn="auto" hangingPunct="1">
              <a:spcBef>
                <a:spcPts val="0"/>
              </a:spcBef>
              <a:spcAft>
                <a:spcPts val="0"/>
              </a:spcAft>
              <a:buNone/>
            </a:pPr>
            <a:endParaRPr lang="en-US" sz="1600" dirty="0"/>
          </a:p>
          <a:p>
            <a:pPr lvl="1" eaLnBrk="1" fontAlgn="auto" hangingPunct="1">
              <a:spcBef>
                <a:spcPts val="0"/>
              </a:spcBef>
              <a:spcAft>
                <a:spcPts val="0"/>
              </a:spcAft>
              <a:buFontTx/>
              <a:buChar char="-"/>
            </a:pPr>
            <a:r>
              <a:rPr lang="en-US" sz="1600" dirty="0"/>
              <a:t>“What can you tell me about that night?”</a:t>
            </a:r>
          </a:p>
          <a:p>
            <a:pPr lvl="1" eaLnBrk="1" fontAlgn="auto" hangingPunct="1">
              <a:spcBef>
                <a:spcPts val="0"/>
              </a:spcBef>
              <a:spcAft>
                <a:spcPts val="0"/>
              </a:spcAft>
              <a:buFontTx/>
              <a:buChar char="-"/>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81</a:t>
            </a:fld>
            <a:endParaRPr lang="en-US"/>
          </a:p>
        </p:txBody>
      </p:sp>
    </p:spTree>
    <p:extLst>
      <p:ext uri="{BB962C8B-B14F-4D97-AF65-F5344CB8AC3E}">
        <p14:creationId xmlns:p14="http://schemas.microsoft.com/office/powerpoint/2010/main" val="10208774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Questioning tips:</a:t>
            </a:r>
          </a:p>
          <a:p>
            <a:pPr marL="0" lvl="0" indent="0" eaLnBrk="1" fontAlgn="auto" hangingPunct="1">
              <a:spcBef>
                <a:spcPts val="0"/>
              </a:spcBef>
              <a:spcAft>
                <a:spcPts val="0"/>
              </a:spcAft>
              <a:buNone/>
            </a:pPr>
            <a:endParaRPr lang="en-US" sz="2000" dirty="0"/>
          </a:p>
          <a:p>
            <a:pPr lvl="0" eaLnBrk="1" fontAlgn="auto" hangingPunct="1">
              <a:spcBef>
                <a:spcPts val="0"/>
              </a:spcBef>
              <a:spcAft>
                <a:spcPts val="0"/>
              </a:spcAft>
              <a:buFontTx/>
              <a:buChar char="-"/>
            </a:pPr>
            <a:r>
              <a:rPr lang="en-US" sz="2000" dirty="0"/>
              <a:t>Set parameters, but don’t be too specific</a:t>
            </a:r>
          </a:p>
          <a:p>
            <a:pPr lvl="0" eaLnBrk="1" fontAlgn="auto" hangingPunct="1">
              <a:spcBef>
                <a:spcPts val="0"/>
              </a:spcBef>
              <a:spcAft>
                <a:spcPts val="0"/>
              </a:spcAft>
              <a:buFontTx/>
              <a:buChar char="-"/>
            </a:pPr>
            <a:endParaRPr lang="en-US" sz="2000" dirty="0"/>
          </a:p>
          <a:p>
            <a:pPr lvl="1" eaLnBrk="1" fontAlgn="auto" hangingPunct="1">
              <a:spcBef>
                <a:spcPts val="0"/>
              </a:spcBef>
              <a:spcAft>
                <a:spcPts val="0"/>
              </a:spcAft>
              <a:buFontTx/>
              <a:buChar char="-"/>
            </a:pPr>
            <a:r>
              <a:rPr lang="en-US" sz="1600" dirty="0"/>
              <a:t>Try not to divulge statements/evidence provided by parties or other witnesses.  Corroboration/refutations must be freely given. This may change, however, depending on the circumstances; if given a refutation, you may respond, e.g.,  “I have already talked to three other witnesses who said you were there when (the incident) happened. Why do you think they would say you were there if you were not?” (Be careful: You don’t want to imply you don’t believe them, but give them an opportunity to be more honest.)</a:t>
            </a:r>
          </a:p>
          <a:p>
            <a:pPr marL="457200" lvl="1"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82</a:t>
            </a:fld>
            <a:endParaRPr lang="en-US"/>
          </a:p>
        </p:txBody>
      </p:sp>
    </p:spTree>
    <p:extLst>
      <p:ext uri="{BB962C8B-B14F-4D97-AF65-F5344CB8AC3E}">
        <p14:creationId xmlns:p14="http://schemas.microsoft.com/office/powerpoint/2010/main" val="27159732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Questioning tips:</a:t>
            </a:r>
          </a:p>
          <a:p>
            <a:pPr marL="0" lvl="0"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2000" dirty="0"/>
              <a:t>Start with general, easy questions—it builds confidence and rapport</a:t>
            </a:r>
          </a:p>
          <a:p>
            <a:pPr lvl="1" eaLnBrk="1" fontAlgn="auto" hangingPunct="1">
              <a:spcBef>
                <a:spcPts val="0"/>
              </a:spcBef>
              <a:spcAft>
                <a:spcPts val="0"/>
              </a:spcAft>
            </a:pPr>
            <a:endParaRPr lang="en-US" sz="2000" dirty="0"/>
          </a:p>
          <a:p>
            <a:pPr lvl="1" eaLnBrk="1" fontAlgn="auto" hangingPunct="1">
              <a:spcBef>
                <a:spcPts val="0"/>
              </a:spcBef>
              <a:spcAft>
                <a:spcPts val="0"/>
              </a:spcAft>
            </a:pPr>
            <a:r>
              <a:rPr lang="en-US" sz="2000" dirty="0"/>
              <a:t>Avoid yes/no questions</a:t>
            </a:r>
          </a:p>
          <a:p>
            <a:pPr marL="457200" lvl="1"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2000" dirty="0"/>
              <a:t>Avoid multi-part questions</a:t>
            </a:r>
          </a:p>
          <a:p>
            <a:pPr marL="457200" lvl="1"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2000" dirty="0"/>
              <a:t>Be patient; e.g., “Do you remember what happened next?”</a:t>
            </a:r>
          </a:p>
          <a:p>
            <a:pPr lvl="1" eaLnBrk="1" fontAlgn="auto" hangingPunct="1">
              <a:spcBef>
                <a:spcPts val="0"/>
              </a:spcBef>
              <a:spcAft>
                <a:spcPts val="0"/>
              </a:spcAft>
            </a:pPr>
            <a:endParaRPr lang="en-US" sz="1600" dirty="0"/>
          </a:p>
          <a:p>
            <a:pPr lvl="1" eaLnBrk="1" fontAlgn="auto" hangingPunct="1">
              <a:spcBef>
                <a:spcPts val="0"/>
              </a:spcBef>
              <a:spcAft>
                <a:spcPts val="0"/>
              </a:spcAft>
            </a:pPr>
            <a:endParaRPr lang="en-US" sz="1600" dirty="0"/>
          </a:p>
          <a:p>
            <a:pPr marL="457200" lvl="1" indent="0" eaLnBrk="1" fontAlgn="auto" hangingPunct="1">
              <a:spcBef>
                <a:spcPts val="0"/>
              </a:spcBef>
              <a:spcAft>
                <a:spcPts val="0"/>
              </a:spcAft>
              <a:buNone/>
            </a:pPr>
            <a:endParaRPr lang="en-US" sz="1600" dirty="0"/>
          </a:p>
          <a:p>
            <a:pPr marL="457200" lvl="1"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83</a:t>
            </a:fld>
            <a:endParaRPr lang="en-US"/>
          </a:p>
        </p:txBody>
      </p:sp>
    </p:spTree>
    <p:extLst>
      <p:ext uri="{BB962C8B-B14F-4D97-AF65-F5344CB8AC3E}">
        <p14:creationId xmlns:p14="http://schemas.microsoft.com/office/powerpoint/2010/main" val="42057776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Questioning tips:</a:t>
            </a:r>
          </a:p>
          <a:p>
            <a:pPr marL="0" lvl="0"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2000" dirty="0"/>
              <a:t>Seek input in non-threatening ways</a:t>
            </a:r>
          </a:p>
          <a:p>
            <a:pPr marL="457200" lvl="1" indent="0" eaLnBrk="1" fontAlgn="auto" hangingPunct="1">
              <a:spcBef>
                <a:spcPts val="0"/>
              </a:spcBef>
              <a:spcAft>
                <a:spcPts val="0"/>
              </a:spcAft>
              <a:buNone/>
            </a:pPr>
            <a:endParaRPr lang="en-US" sz="2000" dirty="0"/>
          </a:p>
          <a:p>
            <a:pPr lvl="2" eaLnBrk="1" fontAlgn="auto" hangingPunct="1">
              <a:spcBef>
                <a:spcPts val="0"/>
              </a:spcBef>
              <a:spcAft>
                <a:spcPts val="0"/>
              </a:spcAft>
            </a:pPr>
            <a:r>
              <a:rPr lang="en-US" sz="1800" dirty="0"/>
              <a:t>“Help me understand……”</a:t>
            </a:r>
          </a:p>
          <a:p>
            <a:pPr lvl="2" eaLnBrk="1" fontAlgn="auto" hangingPunct="1">
              <a:spcBef>
                <a:spcPts val="0"/>
              </a:spcBef>
              <a:spcAft>
                <a:spcPts val="0"/>
              </a:spcAft>
            </a:pPr>
            <a:r>
              <a:rPr lang="en-US" sz="1800" dirty="0"/>
              <a:t>“Would you be willing to show me…..”</a:t>
            </a:r>
          </a:p>
          <a:p>
            <a:pPr lvl="2" eaLnBrk="1" fontAlgn="auto" hangingPunct="1">
              <a:spcBef>
                <a:spcPts val="0"/>
              </a:spcBef>
              <a:spcAft>
                <a:spcPts val="0"/>
              </a:spcAft>
            </a:pPr>
            <a:r>
              <a:rPr lang="en-US" sz="1800" dirty="0"/>
              <a:t>“So it sounds like…”</a:t>
            </a:r>
          </a:p>
          <a:p>
            <a:pPr lvl="2" eaLnBrk="1" fontAlgn="auto" hangingPunct="1">
              <a:spcBef>
                <a:spcPts val="0"/>
              </a:spcBef>
              <a:spcAft>
                <a:spcPts val="0"/>
              </a:spcAft>
            </a:pPr>
            <a:r>
              <a:rPr lang="en-US" sz="1800" dirty="0"/>
              <a:t>“Tell me more about…”</a:t>
            </a:r>
          </a:p>
          <a:p>
            <a:pPr lvl="2" eaLnBrk="1" fontAlgn="auto" hangingPunct="1">
              <a:spcBef>
                <a:spcPts val="0"/>
              </a:spcBef>
              <a:spcAft>
                <a:spcPts val="0"/>
              </a:spcAft>
            </a:pPr>
            <a:r>
              <a:rPr lang="en-US" sz="1800" dirty="0"/>
              <a:t>Be sincere, but don’t rule out the Columbo approach; e.g., “I’m having a hard time picturing exactly who was where at the time…..”</a:t>
            </a:r>
          </a:p>
          <a:p>
            <a:pPr lvl="1" eaLnBrk="1" fontAlgn="auto" hangingPunct="1">
              <a:spcBef>
                <a:spcPts val="0"/>
              </a:spcBef>
              <a:spcAft>
                <a:spcPts val="0"/>
              </a:spcAft>
            </a:pPr>
            <a:endParaRPr lang="en-US" sz="1600" dirty="0"/>
          </a:p>
          <a:p>
            <a:pPr lvl="1" eaLnBrk="1" fontAlgn="auto" hangingPunct="1">
              <a:spcBef>
                <a:spcPts val="0"/>
              </a:spcBef>
              <a:spcAft>
                <a:spcPts val="0"/>
              </a:spcAft>
            </a:pPr>
            <a:endParaRPr lang="en-US" sz="1600" dirty="0"/>
          </a:p>
          <a:p>
            <a:pPr marL="457200" lvl="1" indent="0" eaLnBrk="1" fontAlgn="auto" hangingPunct="1">
              <a:spcBef>
                <a:spcPts val="0"/>
              </a:spcBef>
              <a:spcAft>
                <a:spcPts val="0"/>
              </a:spcAft>
              <a:buNone/>
            </a:pPr>
            <a:endParaRPr lang="en-US" sz="1600" dirty="0"/>
          </a:p>
          <a:p>
            <a:pPr marL="457200" lvl="1"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84</a:t>
            </a:fld>
            <a:endParaRPr lang="en-US"/>
          </a:p>
        </p:txBody>
      </p:sp>
      <p:pic>
        <p:nvPicPr>
          <p:cNvPr id="5" name="Picture 4">
            <a:extLst>
              <a:ext uri="{FF2B5EF4-FFF2-40B4-BE49-F238E27FC236}">
                <a16:creationId xmlns:a16="http://schemas.microsoft.com/office/drawing/2014/main" id="{2B9DD178-05D2-43BF-B2B0-AF4701CE0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617133"/>
            <a:ext cx="1905000" cy="2727923"/>
          </a:xfrm>
          <a:prstGeom prst="rect">
            <a:avLst/>
          </a:prstGeom>
        </p:spPr>
      </p:pic>
    </p:spTree>
    <p:extLst>
      <p:ext uri="{BB962C8B-B14F-4D97-AF65-F5344CB8AC3E}">
        <p14:creationId xmlns:p14="http://schemas.microsoft.com/office/powerpoint/2010/main" val="40326389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Questioning tips:</a:t>
            </a:r>
          </a:p>
          <a:p>
            <a:pPr marL="0" lvl="0"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2000" dirty="0"/>
              <a:t>Avoid pinning down a timeline too early, but by the end of the interview, you want a chronology of events from their perspective</a:t>
            </a:r>
          </a:p>
          <a:p>
            <a:pPr lvl="1" eaLnBrk="1" fontAlgn="auto" hangingPunct="1">
              <a:spcBef>
                <a:spcPts val="0"/>
              </a:spcBef>
              <a:spcAft>
                <a:spcPts val="0"/>
              </a:spcAft>
            </a:pPr>
            <a:endParaRPr lang="en-US" sz="2000" dirty="0"/>
          </a:p>
          <a:p>
            <a:pPr lvl="1" eaLnBrk="1" fontAlgn="auto" hangingPunct="1">
              <a:spcBef>
                <a:spcPts val="0"/>
              </a:spcBef>
              <a:spcAft>
                <a:spcPts val="0"/>
              </a:spcAft>
            </a:pPr>
            <a:r>
              <a:rPr lang="en-US" sz="2000" dirty="0"/>
              <a:t>Avoid “confirmation bias” by presuppositions or early impressions</a:t>
            </a:r>
          </a:p>
          <a:p>
            <a:pPr lvl="1" eaLnBrk="1" fontAlgn="auto" hangingPunct="1">
              <a:spcBef>
                <a:spcPts val="0"/>
              </a:spcBef>
              <a:spcAft>
                <a:spcPts val="0"/>
              </a:spcAft>
            </a:pPr>
            <a:endParaRPr lang="en-US" sz="2000" dirty="0"/>
          </a:p>
          <a:p>
            <a:pPr lvl="1" eaLnBrk="1" fontAlgn="auto" hangingPunct="1">
              <a:spcBef>
                <a:spcPts val="0"/>
              </a:spcBef>
              <a:spcAft>
                <a:spcPts val="0"/>
              </a:spcAft>
            </a:pPr>
            <a:r>
              <a:rPr lang="en-US" sz="2000" dirty="0"/>
              <a:t>Avoid pointing out inconsistencies or apparent implausibility of accounts - save this is for your follow up interview and analysis</a:t>
            </a:r>
            <a:endParaRPr lang="en-US" sz="1600" dirty="0"/>
          </a:p>
          <a:p>
            <a:pPr lvl="1" eaLnBrk="1" fontAlgn="auto" hangingPunct="1">
              <a:spcBef>
                <a:spcPts val="0"/>
              </a:spcBef>
              <a:spcAft>
                <a:spcPts val="0"/>
              </a:spcAft>
            </a:pPr>
            <a:endParaRPr lang="en-US" sz="1600" dirty="0"/>
          </a:p>
          <a:p>
            <a:pPr marL="457200" lvl="1" indent="0" eaLnBrk="1" fontAlgn="auto" hangingPunct="1">
              <a:spcBef>
                <a:spcPts val="0"/>
              </a:spcBef>
              <a:spcAft>
                <a:spcPts val="0"/>
              </a:spcAft>
              <a:buNone/>
            </a:pPr>
            <a:endParaRPr lang="en-US" sz="1600" dirty="0"/>
          </a:p>
          <a:p>
            <a:pPr marL="457200" lvl="1"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85</a:t>
            </a:fld>
            <a:endParaRPr lang="en-US"/>
          </a:p>
        </p:txBody>
      </p:sp>
    </p:spTree>
    <p:extLst>
      <p:ext uri="{BB962C8B-B14F-4D97-AF65-F5344CB8AC3E}">
        <p14:creationId xmlns:p14="http://schemas.microsoft.com/office/powerpoint/2010/main" val="17652362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Questioning tips:</a:t>
            </a:r>
          </a:p>
          <a:p>
            <a:pPr marL="0" lvl="0"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2000" dirty="0"/>
              <a:t>Avoid only gathering some of the information because you’re uncomfortable; use clear terminology, not euphemisms. (What exactly do you mean by “sex”?)</a:t>
            </a:r>
          </a:p>
          <a:p>
            <a:pPr lvl="1" eaLnBrk="1" fontAlgn="auto" hangingPunct="1">
              <a:spcBef>
                <a:spcPts val="0"/>
              </a:spcBef>
              <a:spcAft>
                <a:spcPts val="0"/>
              </a:spcAft>
            </a:pPr>
            <a:endParaRPr lang="en-US" sz="2000" dirty="0"/>
          </a:p>
          <a:p>
            <a:pPr lvl="1" eaLnBrk="1" fontAlgn="auto" hangingPunct="1">
              <a:spcBef>
                <a:spcPts val="0"/>
              </a:spcBef>
              <a:spcAft>
                <a:spcPts val="0"/>
              </a:spcAft>
            </a:pPr>
            <a:r>
              <a:rPr lang="en-US" sz="2000" dirty="0"/>
              <a:t>Clarify terms and conditions; e.g., “drunk,” “high,” “hooked up,” “friends with benefits.”</a:t>
            </a:r>
          </a:p>
          <a:p>
            <a:pPr lvl="1" eaLnBrk="1" fontAlgn="auto" hangingPunct="1">
              <a:spcBef>
                <a:spcPts val="0"/>
              </a:spcBef>
              <a:spcAft>
                <a:spcPts val="0"/>
              </a:spcAft>
            </a:pPr>
            <a:endParaRPr lang="en-US" sz="1600" dirty="0"/>
          </a:p>
          <a:p>
            <a:pPr marL="457200" lvl="1" indent="0" eaLnBrk="1" fontAlgn="auto" hangingPunct="1">
              <a:spcBef>
                <a:spcPts val="0"/>
              </a:spcBef>
              <a:spcAft>
                <a:spcPts val="0"/>
              </a:spcAft>
              <a:buNone/>
            </a:pPr>
            <a:endParaRPr lang="en-US" sz="1600" dirty="0"/>
          </a:p>
          <a:p>
            <a:pPr marL="457200" lvl="1"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86</a:t>
            </a:fld>
            <a:endParaRPr lang="en-US"/>
          </a:p>
        </p:txBody>
      </p:sp>
    </p:spTree>
    <p:extLst>
      <p:ext uri="{BB962C8B-B14F-4D97-AF65-F5344CB8AC3E}">
        <p14:creationId xmlns:p14="http://schemas.microsoft.com/office/powerpoint/2010/main" val="14705735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Questioning tips:</a:t>
            </a:r>
          </a:p>
          <a:p>
            <a:pPr marL="0" lvl="0"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1800" dirty="0"/>
              <a:t>Don’t allow interviewees to provide ambiguous answers or not fully answer the question (e.g., “you said you were buzzed when you got there.  How much alcohol or drugs had you consumed?”)</a:t>
            </a:r>
          </a:p>
          <a:p>
            <a:pPr lvl="1" eaLnBrk="1" fontAlgn="auto" hangingPunct="1">
              <a:spcBef>
                <a:spcPts val="0"/>
              </a:spcBef>
              <a:spcAft>
                <a:spcPts val="0"/>
              </a:spcAft>
            </a:pPr>
            <a:endParaRPr lang="en-US" sz="1600" dirty="0"/>
          </a:p>
          <a:p>
            <a:pPr lvl="1" eaLnBrk="1" fontAlgn="auto" hangingPunct="1">
              <a:spcBef>
                <a:spcPts val="0"/>
              </a:spcBef>
              <a:spcAft>
                <a:spcPts val="0"/>
              </a:spcAft>
            </a:pPr>
            <a:r>
              <a:rPr lang="en-US" sz="1800" dirty="0"/>
              <a:t>Avoid leading questions (e.g., “Are you saying John lied when he said that ….?)</a:t>
            </a:r>
          </a:p>
          <a:p>
            <a:pPr lvl="1" eaLnBrk="1" fontAlgn="auto" hangingPunct="1">
              <a:spcBef>
                <a:spcPts val="0"/>
              </a:spcBef>
              <a:spcAft>
                <a:spcPts val="0"/>
              </a:spcAft>
            </a:pPr>
            <a:endParaRPr lang="en-US" sz="1600" dirty="0"/>
          </a:p>
          <a:p>
            <a:pPr lvl="1" eaLnBrk="1" fontAlgn="auto" hangingPunct="1">
              <a:spcBef>
                <a:spcPts val="0"/>
              </a:spcBef>
              <a:spcAft>
                <a:spcPts val="0"/>
              </a:spcAft>
            </a:pPr>
            <a:r>
              <a:rPr lang="en-US" sz="1800" dirty="0"/>
              <a:t>Feel free to seek SECO/OGC guidance for a baseline set of questions</a:t>
            </a:r>
          </a:p>
          <a:p>
            <a:pPr lvl="1" eaLnBrk="1" fontAlgn="auto" hangingPunct="1">
              <a:spcBef>
                <a:spcPts val="0"/>
              </a:spcBef>
              <a:spcAft>
                <a:spcPts val="0"/>
              </a:spcAft>
            </a:pPr>
            <a:endParaRPr lang="en-US" sz="1600" dirty="0"/>
          </a:p>
          <a:p>
            <a:pPr lvl="1" eaLnBrk="1" fontAlgn="auto" hangingPunct="1">
              <a:spcBef>
                <a:spcPts val="0"/>
              </a:spcBef>
              <a:spcAft>
                <a:spcPts val="0"/>
              </a:spcAft>
            </a:pPr>
            <a:r>
              <a:rPr lang="en-US" sz="1800" dirty="0"/>
              <a:t>ALWAYS end with, “is there anything else you want to tell me or that I should know?</a:t>
            </a:r>
          </a:p>
          <a:p>
            <a:pPr lvl="1" eaLnBrk="1" fontAlgn="auto" hangingPunct="1">
              <a:spcBef>
                <a:spcPts val="0"/>
              </a:spcBef>
              <a:spcAft>
                <a:spcPts val="0"/>
              </a:spcAft>
            </a:pPr>
            <a:endParaRPr lang="en-US" sz="1600" dirty="0"/>
          </a:p>
          <a:p>
            <a:pPr marL="457200" lvl="1" indent="0" eaLnBrk="1" fontAlgn="auto" hangingPunct="1">
              <a:spcBef>
                <a:spcPts val="0"/>
              </a:spcBef>
              <a:spcAft>
                <a:spcPts val="0"/>
              </a:spcAft>
              <a:buNone/>
            </a:pPr>
            <a:endParaRPr lang="en-US" sz="1600" dirty="0"/>
          </a:p>
          <a:p>
            <a:pPr marL="457200" lvl="1"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87</a:t>
            </a:fld>
            <a:endParaRPr lang="en-US"/>
          </a:p>
        </p:txBody>
      </p:sp>
    </p:spTree>
    <p:extLst>
      <p:ext uri="{BB962C8B-B14F-4D97-AF65-F5344CB8AC3E}">
        <p14:creationId xmlns:p14="http://schemas.microsoft.com/office/powerpoint/2010/main" val="42574066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Interviewing Primary Parties (Complainant and Respondent):</a:t>
            </a:r>
          </a:p>
          <a:p>
            <a:pPr marL="0" lvl="0"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1800" dirty="0"/>
              <a:t>Strive for equitable treatment in your interactions with the parties</a:t>
            </a:r>
          </a:p>
          <a:p>
            <a:pPr lvl="1" eaLnBrk="1" fontAlgn="auto" hangingPunct="1">
              <a:spcBef>
                <a:spcPts val="0"/>
              </a:spcBef>
              <a:spcAft>
                <a:spcPts val="0"/>
              </a:spcAft>
            </a:pPr>
            <a:endParaRPr lang="en-US" sz="1800" dirty="0"/>
          </a:p>
          <a:p>
            <a:pPr lvl="1" eaLnBrk="1" fontAlgn="auto" hangingPunct="1">
              <a:spcBef>
                <a:spcPts val="0"/>
              </a:spcBef>
              <a:spcAft>
                <a:spcPts val="0"/>
              </a:spcAft>
            </a:pPr>
            <a:r>
              <a:rPr lang="en-US" sz="1800" dirty="0"/>
              <a:t>Acknowledge that a complainant may be experiencing the effect of a traumatic event, but understand that you cannot diagnose whether or not trauma is present</a:t>
            </a:r>
          </a:p>
          <a:p>
            <a:pPr lvl="1" eaLnBrk="1" fontAlgn="auto" hangingPunct="1">
              <a:spcBef>
                <a:spcPts val="0"/>
              </a:spcBef>
              <a:spcAft>
                <a:spcPts val="0"/>
              </a:spcAft>
            </a:pPr>
            <a:endParaRPr lang="en-US" sz="1800" dirty="0"/>
          </a:p>
          <a:p>
            <a:pPr lvl="1" eaLnBrk="1" fontAlgn="auto" hangingPunct="1">
              <a:spcBef>
                <a:spcPts val="0"/>
              </a:spcBef>
              <a:spcAft>
                <a:spcPts val="0"/>
              </a:spcAft>
            </a:pPr>
            <a:r>
              <a:rPr lang="en-US" sz="1800" dirty="0"/>
              <a:t>Expect some minor inconsistencies (non-consequential) in stories and that parties may not tell their stories in sequence</a:t>
            </a:r>
          </a:p>
          <a:p>
            <a:pPr lvl="1" eaLnBrk="1" fontAlgn="auto" hangingPunct="1">
              <a:spcBef>
                <a:spcPts val="0"/>
              </a:spcBef>
              <a:spcAft>
                <a:spcPts val="0"/>
              </a:spcAft>
            </a:pPr>
            <a:endParaRPr lang="en-US" sz="1800" dirty="0"/>
          </a:p>
          <a:p>
            <a:pPr lvl="1" eaLnBrk="1" fontAlgn="auto" hangingPunct="1">
              <a:spcBef>
                <a:spcPts val="0"/>
              </a:spcBef>
              <a:spcAft>
                <a:spcPts val="0"/>
              </a:spcAft>
            </a:pPr>
            <a:r>
              <a:rPr lang="en-US" sz="1800" dirty="0"/>
              <a:t>“Facts” can also be subjective; “how did you feel when…,”  “Did you smell anything….” </a:t>
            </a:r>
          </a:p>
          <a:p>
            <a:pPr lvl="1" eaLnBrk="1" fontAlgn="auto" hangingPunct="1">
              <a:spcBef>
                <a:spcPts val="0"/>
              </a:spcBef>
              <a:spcAft>
                <a:spcPts val="0"/>
              </a:spcAft>
            </a:pPr>
            <a:endParaRPr lang="en-US" sz="1800" dirty="0"/>
          </a:p>
          <a:p>
            <a:pPr lvl="1" eaLnBrk="1" fontAlgn="auto" hangingPunct="1">
              <a:spcBef>
                <a:spcPts val="0"/>
              </a:spcBef>
              <a:spcAft>
                <a:spcPts val="0"/>
              </a:spcAft>
            </a:pPr>
            <a:endParaRPr lang="en-US" sz="1600" dirty="0"/>
          </a:p>
          <a:p>
            <a:pPr marL="457200" lvl="1" indent="0" eaLnBrk="1" fontAlgn="auto" hangingPunct="1">
              <a:spcBef>
                <a:spcPts val="0"/>
              </a:spcBef>
              <a:spcAft>
                <a:spcPts val="0"/>
              </a:spcAft>
              <a:buNone/>
            </a:pPr>
            <a:endParaRPr lang="en-US" sz="1600" dirty="0"/>
          </a:p>
          <a:p>
            <a:pPr marL="457200" lvl="1"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88</a:t>
            </a:fld>
            <a:endParaRPr lang="en-US"/>
          </a:p>
        </p:txBody>
      </p:sp>
    </p:spTree>
    <p:extLst>
      <p:ext uri="{BB962C8B-B14F-4D97-AF65-F5344CB8AC3E}">
        <p14:creationId xmlns:p14="http://schemas.microsoft.com/office/powerpoint/2010/main" val="21610828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Interviewing Primary Parties (Complainant and Respondent):</a:t>
            </a:r>
          </a:p>
          <a:p>
            <a:pPr marL="0" lvl="0"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1800" dirty="0"/>
              <a:t>If emotional, ask if they would like to take a break</a:t>
            </a:r>
          </a:p>
          <a:p>
            <a:pPr lvl="1" eaLnBrk="1" fontAlgn="auto" hangingPunct="1">
              <a:spcBef>
                <a:spcPts val="0"/>
              </a:spcBef>
              <a:spcAft>
                <a:spcPts val="0"/>
              </a:spcAft>
            </a:pPr>
            <a:endParaRPr lang="en-US" sz="1800" dirty="0"/>
          </a:p>
          <a:p>
            <a:pPr lvl="1" eaLnBrk="1" fontAlgn="auto" hangingPunct="1">
              <a:spcBef>
                <a:spcPts val="0"/>
              </a:spcBef>
              <a:spcAft>
                <a:spcPts val="0"/>
              </a:spcAft>
            </a:pPr>
            <a:r>
              <a:rPr lang="en-US" sz="1800" dirty="0"/>
              <a:t>Don’t try to “fix” their emotions; they are allowed to be angry, to cry, etc.  However, try to bring them back to their story in a confirming way; e.g., “you must have been very confused at that point…what else do you remember?” </a:t>
            </a:r>
          </a:p>
          <a:p>
            <a:pPr lvl="1" eaLnBrk="1" fontAlgn="auto" hangingPunct="1">
              <a:spcBef>
                <a:spcPts val="0"/>
              </a:spcBef>
              <a:spcAft>
                <a:spcPts val="0"/>
              </a:spcAft>
            </a:pPr>
            <a:endParaRPr lang="en-US" sz="1800" dirty="0"/>
          </a:p>
          <a:p>
            <a:pPr lvl="1" eaLnBrk="1" fontAlgn="auto" hangingPunct="1">
              <a:spcBef>
                <a:spcPts val="0"/>
              </a:spcBef>
              <a:spcAft>
                <a:spcPts val="0"/>
              </a:spcAft>
            </a:pPr>
            <a:r>
              <a:rPr lang="en-US" sz="1800" dirty="0"/>
              <a:t>If any party is uncooperative, remind them that it is in their best interest to ensure you have all the facts (employees MUST cooperate and be truthful)</a:t>
            </a:r>
          </a:p>
          <a:p>
            <a:pPr marL="457200" lvl="1" indent="0" eaLnBrk="1" fontAlgn="auto" hangingPunct="1">
              <a:spcBef>
                <a:spcPts val="0"/>
              </a:spcBef>
              <a:spcAft>
                <a:spcPts val="0"/>
              </a:spcAft>
              <a:buNone/>
            </a:pPr>
            <a:endParaRPr lang="en-US" sz="1600" dirty="0"/>
          </a:p>
          <a:p>
            <a:pPr marL="457200" lvl="1"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89</a:t>
            </a:fld>
            <a:endParaRPr lang="en-US"/>
          </a:p>
        </p:txBody>
      </p:sp>
    </p:spTree>
    <p:extLst>
      <p:ext uri="{BB962C8B-B14F-4D97-AF65-F5344CB8AC3E}">
        <p14:creationId xmlns:p14="http://schemas.microsoft.com/office/powerpoint/2010/main" val="1607296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Introduction (triggers)</a:t>
            </a:r>
          </a:p>
          <a:p>
            <a:pPr lvl="1">
              <a:buFont typeface="Wingdings" panose="05000000000000000000" pitchFamily="2" charset="2"/>
              <a:buChar char="Ø"/>
            </a:pPr>
            <a:r>
              <a:rPr lang="en-US" sz="2400" dirty="0"/>
              <a:t>Please know that we will use strong/explicit language that is appropriate to situations as they would be described by the parties</a:t>
            </a:r>
          </a:p>
          <a:p>
            <a:pPr lvl="1">
              <a:buFont typeface="Wingdings" panose="05000000000000000000" pitchFamily="2" charset="2"/>
              <a:buChar char="Ø"/>
            </a:pPr>
            <a:r>
              <a:rPr lang="en-US" sz="2400" dirty="0"/>
              <a:t>Please know that our subject matter will include issues that some of our participants may find to be disturbing and/or personally triggering</a:t>
            </a:r>
          </a:p>
          <a:p>
            <a:pPr marL="457200" lvl="1" indent="0">
              <a:buNone/>
            </a:pPr>
            <a:endParaRPr lang="en-US" sz="24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9</a:t>
            </a:fld>
            <a:endParaRPr lang="en-US"/>
          </a:p>
        </p:txBody>
      </p:sp>
    </p:spTree>
    <p:extLst>
      <p:ext uri="{BB962C8B-B14F-4D97-AF65-F5344CB8AC3E}">
        <p14:creationId xmlns:p14="http://schemas.microsoft.com/office/powerpoint/2010/main" val="9478225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Interviewing Primary Parties (Complainant and Respondent):</a:t>
            </a:r>
          </a:p>
          <a:p>
            <a:pPr marL="0" lvl="0"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1800" dirty="0"/>
              <a:t>Don’t let them pull you into the fray; you are only a neutral fact finder</a:t>
            </a:r>
          </a:p>
          <a:p>
            <a:pPr lvl="1" eaLnBrk="1" fontAlgn="auto" hangingPunct="1">
              <a:spcBef>
                <a:spcPts val="0"/>
              </a:spcBef>
              <a:spcAft>
                <a:spcPts val="0"/>
              </a:spcAft>
            </a:pPr>
            <a:endParaRPr lang="en-US" sz="1800" dirty="0"/>
          </a:p>
          <a:p>
            <a:pPr lvl="1" eaLnBrk="1" fontAlgn="auto" hangingPunct="1">
              <a:spcBef>
                <a:spcPts val="0"/>
              </a:spcBef>
              <a:spcAft>
                <a:spcPts val="0"/>
              </a:spcAft>
            </a:pPr>
            <a:r>
              <a:rPr lang="en-US" sz="1800" dirty="0"/>
              <a:t>Ask for witnesses or other corroboration of their account; e.g., “Who else might have heard you say that?”  “Who did you talk to after that happened?”</a:t>
            </a:r>
          </a:p>
          <a:p>
            <a:pPr lvl="1" eaLnBrk="1" fontAlgn="auto" hangingPunct="1">
              <a:spcBef>
                <a:spcPts val="0"/>
              </a:spcBef>
              <a:spcAft>
                <a:spcPts val="0"/>
              </a:spcAft>
            </a:pPr>
            <a:endParaRPr lang="en-US" sz="1800" dirty="0"/>
          </a:p>
          <a:p>
            <a:pPr lvl="1" eaLnBrk="1" fontAlgn="auto" hangingPunct="1">
              <a:spcBef>
                <a:spcPts val="0"/>
              </a:spcBef>
              <a:spcAft>
                <a:spcPts val="0"/>
              </a:spcAft>
            </a:pPr>
            <a:r>
              <a:rPr lang="en-US" sz="1800" dirty="0"/>
              <a:t>If evasive, ask questions out of sequence; a “rehearsed story” typically has to start at the beginning</a:t>
            </a:r>
          </a:p>
          <a:p>
            <a:pPr lvl="1" eaLnBrk="1" fontAlgn="auto" hangingPunct="1">
              <a:spcBef>
                <a:spcPts val="0"/>
              </a:spcBef>
              <a:spcAft>
                <a:spcPts val="0"/>
              </a:spcAft>
            </a:pPr>
            <a:endParaRPr lang="en-US" sz="1800" dirty="0"/>
          </a:p>
          <a:p>
            <a:pPr lvl="1" eaLnBrk="1" fontAlgn="auto" hangingPunct="1">
              <a:spcBef>
                <a:spcPts val="0"/>
              </a:spcBef>
              <a:spcAft>
                <a:spcPts val="0"/>
              </a:spcAft>
            </a:pPr>
            <a:r>
              <a:rPr lang="en-US" sz="1800" dirty="0"/>
              <a:t>If multiple parties/witnesses tell the “exact” story, probe further for specifics they may not have rehearsed (find the “holes”)</a:t>
            </a:r>
          </a:p>
          <a:p>
            <a:pPr lvl="1" eaLnBrk="1" fontAlgn="auto" hangingPunct="1">
              <a:spcBef>
                <a:spcPts val="0"/>
              </a:spcBef>
              <a:spcAft>
                <a:spcPts val="0"/>
              </a:spcAft>
            </a:pPr>
            <a:endParaRPr lang="en-US" sz="1600" dirty="0"/>
          </a:p>
          <a:p>
            <a:pPr marL="457200" lvl="1"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90</a:t>
            </a:fld>
            <a:endParaRPr lang="en-US"/>
          </a:p>
        </p:txBody>
      </p:sp>
    </p:spTree>
    <p:extLst>
      <p:ext uri="{BB962C8B-B14F-4D97-AF65-F5344CB8AC3E}">
        <p14:creationId xmlns:p14="http://schemas.microsoft.com/office/powerpoint/2010/main" val="40547601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Interviewing Primary Parties (Complainant and Respondent):</a:t>
            </a:r>
          </a:p>
          <a:p>
            <a:pPr marL="0" lvl="0"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1800" dirty="0"/>
              <a:t>Don’t say:</a:t>
            </a:r>
          </a:p>
          <a:p>
            <a:pPr lvl="1" eaLnBrk="1" fontAlgn="auto" hangingPunct="1">
              <a:spcBef>
                <a:spcPts val="0"/>
              </a:spcBef>
              <a:spcAft>
                <a:spcPts val="0"/>
              </a:spcAft>
            </a:pPr>
            <a:endParaRPr lang="en-US" sz="1800" dirty="0"/>
          </a:p>
          <a:p>
            <a:pPr lvl="2" eaLnBrk="1" fontAlgn="auto" hangingPunct="1">
              <a:spcBef>
                <a:spcPts val="0"/>
              </a:spcBef>
              <a:spcAft>
                <a:spcPts val="0"/>
              </a:spcAft>
            </a:pPr>
            <a:r>
              <a:rPr lang="en-US" sz="1800" dirty="0"/>
              <a:t>It’s going to be okay</a:t>
            </a:r>
          </a:p>
          <a:p>
            <a:pPr marL="914400" lvl="2" indent="0" eaLnBrk="1" fontAlgn="auto" hangingPunct="1">
              <a:spcBef>
                <a:spcPts val="0"/>
              </a:spcBef>
              <a:spcAft>
                <a:spcPts val="0"/>
              </a:spcAft>
              <a:buNone/>
            </a:pPr>
            <a:endParaRPr lang="en-US" sz="1800" dirty="0"/>
          </a:p>
          <a:p>
            <a:pPr lvl="2" eaLnBrk="1" fontAlgn="auto" hangingPunct="1">
              <a:spcBef>
                <a:spcPts val="0"/>
              </a:spcBef>
              <a:spcAft>
                <a:spcPts val="0"/>
              </a:spcAft>
            </a:pPr>
            <a:r>
              <a:rPr lang="en-US" sz="1800" dirty="0"/>
              <a:t>I know what you’re going through</a:t>
            </a:r>
          </a:p>
          <a:p>
            <a:pPr lvl="2" eaLnBrk="1" fontAlgn="auto" hangingPunct="1">
              <a:spcBef>
                <a:spcPts val="0"/>
              </a:spcBef>
              <a:spcAft>
                <a:spcPts val="0"/>
              </a:spcAft>
            </a:pPr>
            <a:endParaRPr lang="en-US" sz="1800" dirty="0"/>
          </a:p>
          <a:p>
            <a:pPr lvl="2" eaLnBrk="1" fontAlgn="auto" hangingPunct="1">
              <a:spcBef>
                <a:spcPts val="0"/>
              </a:spcBef>
              <a:spcAft>
                <a:spcPts val="0"/>
              </a:spcAft>
            </a:pPr>
            <a:r>
              <a:rPr lang="en-US" sz="1800" dirty="0"/>
              <a:t>It could have been worse</a:t>
            </a:r>
          </a:p>
          <a:p>
            <a:pPr lvl="2" eaLnBrk="1" fontAlgn="auto" hangingPunct="1">
              <a:spcBef>
                <a:spcPts val="0"/>
              </a:spcBef>
              <a:spcAft>
                <a:spcPts val="0"/>
              </a:spcAft>
            </a:pPr>
            <a:endParaRPr lang="en-US" sz="1800" dirty="0"/>
          </a:p>
          <a:p>
            <a:pPr lvl="2" eaLnBrk="1" fontAlgn="auto" hangingPunct="1">
              <a:spcBef>
                <a:spcPts val="0"/>
              </a:spcBef>
              <a:spcAft>
                <a:spcPts val="0"/>
              </a:spcAft>
            </a:pPr>
            <a:r>
              <a:rPr lang="en-US" sz="1800" dirty="0"/>
              <a:t>Questions starting with “why” – these questions often some across as </a:t>
            </a:r>
            <a:r>
              <a:rPr lang="en-US" sz="1800" dirty="0" err="1"/>
              <a:t>accusational</a:t>
            </a:r>
            <a:r>
              <a:rPr lang="en-US" sz="1800" dirty="0"/>
              <a:t> and judgmental and prompt defensiveness in those being questioned</a:t>
            </a:r>
          </a:p>
          <a:p>
            <a:pPr lvl="2" eaLnBrk="1" fontAlgn="auto" hangingPunct="1">
              <a:spcBef>
                <a:spcPts val="0"/>
              </a:spcBef>
              <a:spcAft>
                <a:spcPts val="0"/>
              </a:spcAft>
            </a:pPr>
            <a:endParaRPr lang="en-US" sz="1800" dirty="0"/>
          </a:p>
          <a:p>
            <a:pPr marL="457200" lvl="1"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91</a:t>
            </a:fld>
            <a:endParaRPr lang="en-US"/>
          </a:p>
        </p:txBody>
      </p:sp>
    </p:spTree>
    <p:extLst>
      <p:ext uri="{BB962C8B-B14F-4D97-AF65-F5344CB8AC3E}">
        <p14:creationId xmlns:p14="http://schemas.microsoft.com/office/powerpoint/2010/main" val="24593419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When using video/audio technology to conduct interviews (Skype, Facetime, telephones, etc.):</a:t>
            </a:r>
          </a:p>
          <a:p>
            <a:pPr marL="0" lvl="0" indent="0" eaLnBrk="1" fontAlgn="auto" hangingPunct="1">
              <a:spcBef>
                <a:spcPts val="0"/>
              </a:spcBef>
              <a:spcAft>
                <a:spcPts val="0"/>
              </a:spcAft>
              <a:buNone/>
            </a:pPr>
            <a:endParaRPr lang="en-US" sz="2000" dirty="0"/>
          </a:p>
          <a:p>
            <a:pPr lvl="1" eaLnBrk="1" fontAlgn="auto" hangingPunct="1">
              <a:spcBef>
                <a:spcPts val="0"/>
              </a:spcBef>
              <a:spcAft>
                <a:spcPts val="0"/>
              </a:spcAft>
            </a:pPr>
            <a:r>
              <a:rPr lang="en-US" sz="1800" dirty="0"/>
              <a:t>Be certain to log into your account and test your equipment prior to the interview; be sure to ask the party being interviewed to do the same</a:t>
            </a:r>
          </a:p>
          <a:p>
            <a:pPr lvl="1" eaLnBrk="1" fontAlgn="auto" hangingPunct="1">
              <a:spcBef>
                <a:spcPts val="0"/>
              </a:spcBef>
              <a:spcAft>
                <a:spcPts val="0"/>
              </a:spcAft>
            </a:pPr>
            <a:endParaRPr lang="en-US" sz="1800" dirty="0"/>
          </a:p>
          <a:p>
            <a:pPr lvl="1" eaLnBrk="1" fontAlgn="auto" hangingPunct="1">
              <a:spcBef>
                <a:spcPts val="0"/>
              </a:spcBef>
              <a:spcAft>
                <a:spcPts val="0"/>
              </a:spcAft>
            </a:pPr>
            <a:r>
              <a:rPr lang="en-US" sz="1800" dirty="0"/>
              <a:t>Ask any parties in the room with the party to identify themselves for the record. Any limitations that apply to the number of advisors also apply to video interviews.</a:t>
            </a:r>
          </a:p>
          <a:p>
            <a:pPr lvl="1" eaLnBrk="1" fontAlgn="auto" hangingPunct="1">
              <a:spcBef>
                <a:spcPts val="0"/>
              </a:spcBef>
              <a:spcAft>
                <a:spcPts val="0"/>
              </a:spcAft>
            </a:pPr>
            <a:endParaRPr lang="en-US" sz="1800" dirty="0"/>
          </a:p>
          <a:p>
            <a:pPr lvl="1" eaLnBrk="1" fontAlgn="auto" hangingPunct="1">
              <a:spcBef>
                <a:spcPts val="0"/>
              </a:spcBef>
              <a:spcAft>
                <a:spcPts val="0"/>
              </a:spcAft>
            </a:pPr>
            <a:r>
              <a:rPr lang="en-US" sz="1800" dirty="0"/>
              <a:t>Be clear that the party being interviewed (and their advisor) are not permitted to record the interview</a:t>
            </a:r>
          </a:p>
          <a:p>
            <a:pPr lvl="2" eaLnBrk="1" fontAlgn="auto" hangingPunct="1">
              <a:spcBef>
                <a:spcPts val="0"/>
              </a:spcBef>
              <a:spcAft>
                <a:spcPts val="0"/>
              </a:spcAft>
            </a:pPr>
            <a:endParaRPr lang="en-US" sz="1800" dirty="0"/>
          </a:p>
          <a:p>
            <a:pPr marL="457200" lvl="1"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92</a:t>
            </a:fld>
            <a:endParaRPr lang="en-US"/>
          </a:p>
        </p:txBody>
      </p:sp>
    </p:spTree>
    <p:extLst>
      <p:ext uri="{BB962C8B-B14F-4D97-AF65-F5344CB8AC3E}">
        <p14:creationId xmlns:p14="http://schemas.microsoft.com/office/powerpoint/2010/main" val="31978405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indent="0">
              <a:buNone/>
            </a:pPr>
            <a:endParaRPr lang="en-US" dirty="0"/>
          </a:p>
          <a:p>
            <a:pPr marL="0" indent="0" algn="ctr">
              <a:buNone/>
            </a:pPr>
            <a:r>
              <a:rPr lang="en-US" sz="4800" b="1" dirty="0"/>
              <a:t>Case Study</a:t>
            </a:r>
          </a:p>
          <a:p>
            <a:pPr marL="0" indent="0" algn="ctr">
              <a:buNone/>
            </a:pPr>
            <a:r>
              <a:rPr lang="en-US" b="1" dirty="0"/>
              <a:t>Part 2</a:t>
            </a: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93</a:t>
            </a:fld>
            <a:endParaRPr lang="en-US"/>
          </a:p>
        </p:txBody>
      </p:sp>
    </p:spTree>
    <p:extLst>
      <p:ext uri="{BB962C8B-B14F-4D97-AF65-F5344CB8AC3E}">
        <p14:creationId xmlns:p14="http://schemas.microsoft.com/office/powerpoint/2010/main" val="41417369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Interview with Party A</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94</a:t>
            </a:fld>
            <a:endParaRPr lang="en-US"/>
          </a:p>
        </p:txBody>
      </p:sp>
    </p:spTree>
    <p:extLst>
      <p:ext uri="{BB962C8B-B14F-4D97-AF65-F5344CB8AC3E}">
        <p14:creationId xmlns:p14="http://schemas.microsoft.com/office/powerpoint/2010/main" val="2432311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Process Interview (within small groups)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How did investigators feel about the process and the questions?</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How did Cindy feel about the process and the questions?</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What did the observers note about the interview process?</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We will allow five minutes for small group processing and then conduct a large group discussion.</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95</a:t>
            </a:fld>
            <a:endParaRPr lang="en-US"/>
          </a:p>
        </p:txBody>
      </p:sp>
    </p:spTree>
    <p:extLst>
      <p:ext uri="{BB962C8B-B14F-4D97-AF65-F5344CB8AC3E}">
        <p14:creationId xmlns:p14="http://schemas.microsoft.com/office/powerpoint/2010/main" val="6869515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pPr marL="0" lvl="0" indent="0" eaLnBrk="1" fontAlgn="auto" hangingPunct="1">
              <a:spcBef>
                <a:spcPts val="0"/>
              </a:spcBef>
              <a:spcAft>
                <a:spcPts val="0"/>
              </a:spcAft>
              <a:buNone/>
            </a:pPr>
            <a:r>
              <a:rPr lang="en-US" sz="2800" b="1" u="sng" kern="1200" dirty="0">
                <a:solidFill>
                  <a:prstClr val="black"/>
                </a:solidFill>
                <a:ea typeface="Verdana" panose="020B0604030504040204" pitchFamily="34" charset="0"/>
              </a:rPr>
              <a:t>Case Study</a:t>
            </a:r>
          </a:p>
          <a:p>
            <a:pPr marL="0" lvl="0" indent="0" algn="ctr"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2400" kern="1200" dirty="0">
                <a:solidFill>
                  <a:prstClr val="black"/>
                </a:solidFill>
                <a:ea typeface="Verdana" panose="020B0604030504040204" pitchFamily="34" charset="0"/>
              </a:rPr>
              <a:t>Large Group discussion</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How did investigators feel about the process and the questions?</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How did Cindy feel about the process and the questions?</a:t>
            </a:r>
          </a:p>
          <a:p>
            <a:pPr marL="0" lvl="0" indent="0" eaLnBrk="1" fontAlgn="auto" hangingPunct="1">
              <a:spcBef>
                <a:spcPts val="0"/>
              </a:spcBef>
              <a:spcAft>
                <a:spcPts val="0"/>
              </a:spcAft>
              <a:buNone/>
            </a:pPr>
            <a:r>
              <a:rPr lang="en-US" sz="1800" kern="1200" dirty="0">
                <a:solidFill>
                  <a:prstClr val="black"/>
                </a:solidFill>
                <a:ea typeface="Verdana" panose="020B0604030504040204" pitchFamily="34" charset="0"/>
              </a:rPr>
              <a:t>	- What did the observers note about the interview process?</a:t>
            </a: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4000" i="1" kern="1200" dirty="0">
              <a:solidFill>
                <a:prstClr val="black"/>
              </a:solidFill>
              <a:ea typeface="Verdana" panose="020B0604030504040204" pitchFamily="34" charset="0"/>
            </a:endParaRPr>
          </a:p>
        </p:txBody>
      </p:sp>
      <p:sp>
        <p:nvSpPr>
          <p:cNvPr id="155651" name="Slide Number Placeholder 6"/>
          <p:cNvSpPr>
            <a:spLocks noGrp="1"/>
          </p:cNvSpPr>
          <p:nvPr>
            <p:ph type="sldNum" sz="quarter" idx="10"/>
          </p:nvPr>
        </p:nvSpPr>
        <p:spPr/>
        <p:txBody>
          <a:bodyPr/>
          <a:lstStyle/>
          <a:p>
            <a:fld id="{502146DA-691C-4507-81E5-3CCBE6A32757}" type="slidenum">
              <a:rPr lang="en-US" smtClean="0"/>
              <a:pPr/>
              <a:t>96</a:t>
            </a:fld>
            <a:endParaRPr lang="en-US"/>
          </a:p>
        </p:txBody>
      </p:sp>
    </p:spTree>
    <p:extLst>
      <p:ext uri="{BB962C8B-B14F-4D97-AF65-F5344CB8AC3E}">
        <p14:creationId xmlns:p14="http://schemas.microsoft.com/office/powerpoint/2010/main" val="30353560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Types of Evidence – Investigators will encounter the following types of evidence:</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457200" lvl="0" indent="-45720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Direct Testimony – from people involved and/or present in the event(s) being investigated</a:t>
            </a:r>
          </a:p>
          <a:p>
            <a:pPr marL="457200" lvl="0" indent="-45720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Circumstantial Evidence – physical evidence that often carries some inferences about the event(s) being investigated (intrinsically carries the same value as direct testimony)</a:t>
            </a:r>
          </a:p>
          <a:p>
            <a:pPr marL="457200" lvl="0" indent="-45720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Hearsay – helpful in identifying other sources of information</a:t>
            </a:r>
          </a:p>
          <a:p>
            <a:pPr marL="457200" lvl="0" indent="-45720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Expert – from subject matter experts who help us evaluate evidence</a:t>
            </a:r>
          </a:p>
          <a:p>
            <a:pPr marL="457200" lvl="0" indent="-457200" eaLnBrk="1" fontAlgn="auto" hangingPunct="1">
              <a:spcBef>
                <a:spcPts val="0"/>
              </a:spcBef>
              <a:spcAft>
                <a:spcPts val="0"/>
              </a:spcAft>
              <a:buAutoNum type="arabicPeriod"/>
            </a:pPr>
            <a:r>
              <a:rPr lang="en-US" sz="2000" kern="1200" dirty="0">
                <a:solidFill>
                  <a:prstClr val="black"/>
                </a:solidFill>
                <a:ea typeface="Verdana" panose="020B0604030504040204" pitchFamily="34" charset="0"/>
              </a:rPr>
              <a:t>Character – of little to no value in determining what happened</a:t>
            </a: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97</a:t>
            </a:fld>
            <a:endParaRPr lang="en-US"/>
          </a:p>
        </p:txBody>
      </p:sp>
    </p:spTree>
    <p:extLst>
      <p:ext uri="{BB962C8B-B14F-4D97-AF65-F5344CB8AC3E}">
        <p14:creationId xmlns:p14="http://schemas.microsoft.com/office/powerpoint/2010/main" val="23291211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Sources of Information – Investigators will often seek information from the following sources: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eaLnBrk="1" fontAlgn="auto" hangingPunct="1">
              <a:spcBef>
                <a:spcPts val="0"/>
              </a:spcBef>
              <a:spcAft>
                <a:spcPts val="0"/>
              </a:spcAft>
            </a:pPr>
            <a:r>
              <a:rPr lang="en-US" sz="2000" kern="1200" dirty="0">
                <a:solidFill>
                  <a:prstClr val="black"/>
                </a:solidFill>
                <a:ea typeface="Verdana" panose="020B0604030504040204" pitchFamily="34" charset="0"/>
              </a:rPr>
              <a:t>Physical evidence (e.g., phone records, photos, text messages, audio recordings) – Caution:  These may be altered!</a:t>
            </a:r>
          </a:p>
          <a:p>
            <a:pPr eaLnBrk="1" fontAlgn="auto" hangingPunct="1">
              <a:spcBef>
                <a:spcPts val="0"/>
              </a:spcBef>
              <a:spcAft>
                <a:spcPts val="0"/>
              </a:spcAft>
            </a:pPr>
            <a:r>
              <a:rPr lang="en-US" sz="2000" kern="1200" dirty="0">
                <a:solidFill>
                  <a:prstClr val="black"/>
                </a:solidFill>
                <a:ea typeface="Verdana" panose="020B0604030504040204" pitchFamily="34" charset="0"/>
              </a:rPr>
              <a:t>Interviews v. written statements; do you allow interviewees to review summaries?</a:t>
            </a:r>
          </a:p>
          <a:p>
            <a:pPr eaLnBrk="1" fontAlgn="auto" hangingPunct="1">
              <a:spcBef>
                <a:spcPts val="0"/>
              </a:spcBef>
              <a:spcAft>
                <a:spcPts val="0"/>
              </a:spcAft>
            </a:pPr>
            <a:r>
              <a:rPr lang="en-US" sz="2000" kern="1200" dirty="0">
                <a:solidFill>
                  <a:prstClr val="black"/>
                </a:solidFill>
                <a:ea typeface="Verdana" panose="020B0604030504040204" pitchFamily="34" charset="0"/>
              </a:rPr>
              <a:t>Computer searches – really necessary?</a:t>
            </a:r>
          </a:p>
          <a:p>
            <a:pPr eaLnBrk="1" fontAlgn="auto" hangingPunct="1">
              <a:spcBef>
                <a:spcPts val="0"/>
              </a:spcBef>
              <a:spcAft>
                <a:spcPts val="0"/>
              </a:spcAft>
            </a:pPr>
            <a:r>
              <a:rPr lang="en-US" sz="2000" kern="1200" dirty="0">
                <a:solidFill>
                  <a:prstClr val="black"/>
                </a:solidFill>
                <a:ea typeface="Verdana" panose="020B0604030504040204" pitchFamily="34" charset="0"/>
              </a:rPr>
              <a:t>Social media</a:t>
            </a:r>
          </a:p>
          <a:p>
            <a:pPr eaLnBrk="1" fontAlgn="auto" hangingPunct="1">
              <a:spcBef>
                <a:spcPts val="0"/>
              </a:spcBef>
              <a:spcAft>
                <a:spcPts val="0"/>
              </a:spcAft>
            </a:pPr>
            <a:r>
              <a:rPr lang="en-US" sz="2000" kern="1200" dirty="0">
                <a:solidFill>
                  <a:prstClr val="black"/>
                </a:solidFill>
                <a:ea typeface="Verdana" panose="020B0604030504040204" pitchFamily="34" charset="0"/>
              </a:rPr>
              <a:t>Corroboration by witnesses - Consider alliances; why would this person support one side or the other?  This may be important in a credibility analysis.</a:t>
            </a:r>
          </a:p>
          <a:p>
            <a:pPr eaLnBrk="1" fontAlgn="auto" hangingPunct="1">
              <a:spcBef>
                <a:spcPts val="0"/>
              </a:spcBef>
              <a:spcAft>
                <a:spcPts val="0"/>
              </a:spcAft>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98</a:t>
            </a:fld>
            <a:endParaRPr lang="en-US"/>
          </a:p>
        </p:txBody>
      </p:sp>
    </p:spTree>
    <p:extLst>
      <p:ext uri="{BB962C8B-B14F-4D97-AF65-F5344CB8AC3E}">
        <p14:creationId xmlns:p14="http://schemas.microsoft.com/office/powerpoint/2010/main" val="17985396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229600" cy="304800"/>
          </a:xfrm>
        </p:spPr>
        <p:txBody>
          <a:bodyPr/>
          <a:lstStyle/>
          <a:p>
            <a:pPr algn="l"/>
            <a:r>
              <a:rPr lang="en-US" sz="1600" dirty="0"/>
              <a:t>Civil Rights Investigator Training				</a:t>
            </a:r>
          </a:p>
        </p:txBody>
      </p:sp>
      <p:sp>
        <p:nvSpPr>
          <p:cNvPr id="9" name="Content Placeholder 8"/>
          <p:cNvSpPr>
            <a:spLocks noGrp="1"/>
          </p:cNvSpPr>
          <p:nvPr>
            <p:ph idx="1"/>
          </p:nvPr>
        </p:nvSpPr>
        <p:spPr/>
        <p:txBody>
          <a:bodyPr/>
          <a:lstStyle/>
          <a:p>
            <a:r>
              <a:rPr lang="en-US" dirty="0"/>
              <a:t>Conducting Interviews</a:t>
            </a:r>
          </a:p>
          <a:p>
            <a:pPr marL="0" indent="0">
              <a:buNone/>
            </a:pPr>
            <a:endParaRPr lang="en-US" sz="2000" dirty="0"/>
          </a:p>
          <a:p>
            <a:pPr marL="0" lvl="0" indent="0" eaLnBrk="1" fontAlgn="auto" hangingPunct="1">
              <a:spcBef>
                <a:spcPts val="0"/>
              </a:spcBef>
              <a:spcAft>
                <a:spcPts val="0"/>
              </a:spcAft>
              <a:buNone/>
            </a:pPr>
            <a:r>
              <a:rPr lang="en-US" sz="2000" kern="1200" dirty="0">
                <a:solidFill>
                  <a:prstClr val="black"/>
                </a:solidFill>
                <a:ea typeface="Verdana" panose="020B0604030504040204" pitchFamily="34" charset="0"/>
              </a:rPr>
              <a:t>Impasse – At some point during the interview you may come across a roadblock or impasse where the interviewee chooses not to proceed. The following concepts can be used to overcome such situations:</a:t>
            </a: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lvl="0"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Remain patient and allow the circumstance to “breathe.”</a:t>
            </a:r>
          </a:p>
          <a:p>
            <a:pPr lvl="0" eaLnBrk="1" fontAlgn="auto" hangingPunct="1">
              <a:spcBef>
                <a:spcPts val="0"/>
              </a:spcBef>
              <a:spcAft>
                <a:spcPts val="0"/>
              </a:spcAft>
              <a:buFontTx/>
              <a:buChar char="-"/>
            </a:pPr>
            <a:endParaRPr lang="en-US" sz="1800" kern="1200" dirty="0">
              <a:solidFill>
                <a:prstClr val="black"/>
              </a:solidFill>
              <a:ea typeface="Verdana" panose="020B0604030504040204" pitchFamily="34" charset="0"/>
            </a:endParaRPr>
          </a:p>
          <a:p>
            <a:pPr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Use hypotheticals that are non-threatening and minimize perceived threats. (e.g., “if someone wanted to buy some marijuana, where do you think they would go?”)</a:t>
            </a:r>
          </a:p>
          <a:p>
            <a:pPr lvl="0" eaLnBrk="1" fontAlgn="auto" hangingPunct="1">
              <a:spcBef>
                <a:spcPts val="0"/>
              </a:spcBef>
              <a:spcAft>
                <a:spcPts val="0"/>
              </a:spcAft>
              <a:buFontTx/>
              <a:buChar char="-"/>
            </a:pPr>
            <a:endParaRPr lang="en-US" sz="1800" kern="1200" dirty="0">
              <a:solidFill>
                <a:prstClr val="black"/>
              </a:solidFill>
              <a:ea typeface="Verdana" panose="020B0604030504040204" pitchFamily="34" charset="0"/>
            </a:endParaRPr>
          </a:p>
          <a:p>
            <a:pPr eaLnBrk="1" fontAlgn="auto" hangingPunct="1">
              <a:spcBef>
                <a:spcPts val="0"/>
              </a:spcBef>
              <a:spcAft>
                <a:spcPts val="0"/>
              </a:spcAft>
              <a:buFontTx/>
              <a:buChar char="-"/>
            </a:pPr>
            <a:r>
              <a:rPr lang="en-US" sz="1800" kern="1200" dirty="0">
                <a:solidFill>
                  <a:prstClr val="black"/>
                </a:solidFill>
                <a:ea typeface="Verdana" panose="020B0604030504040204" pitchFamily="34" charset="0"/>
              </a:rPr>
              <a:t>Rephrase or revisit the line of questioning when the situation has calmed down. (e.g., “I heard you say Chris walked you to the door.  Did he go outside with you?”)</a:t>
            </a:r>
          </a:p>
          <a:p>
            <a:pPr lvl="0" eaLnBrk="1" fontAlgn="auto" hangingPunct="1">
              <a:spcBef>
                <a:spcPts val="0"/>
              </a:spcBef>
              <a:spcAft>
                <a:spcPts val="0"/>
              </a:spcAft>
              <a:buFontTx/>
              <a:buChar char="-"/>
            </a:pPr>
            <a:endParaRPr lang="en-US" sz="18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kern="1200" dirty="0">
              <a:solidFill>
                <a:prstClr val="black"/>
              </a:solidFill>
              <a:ea typeface="Verdana" panose="020B0604030504040204" pitchFamily="34" charset="0"/>
            </a:endParaRPr>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2000" dirty="0"/>
          </a:p>
          <a:p>
            <a:pPr marL="0" lvl="0" indent="0" eaLnBrk="1" fontAlgn="auto" hangingPunct="1">
              <a:spcBef>
                <a:spcPts val="0"/>
              </a:spcBef>
              <a:spcAft>
                <a:spcPts val="0"/>
              </a:spcAft>
              <a:buNone/>
            </a:pPr>
            <a:endParaRPr lang="en-US" sz="1600"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99</a:t>
            </a:fld>
            <a:endParaRPr lang="en-US"/>
          </a:p>
        </p:txBody>
      </p:sp>
    </p:spTree>
    <p:extLst>
      <p:ext uri="{BB962C8B-B14F-4D97-AF65-F5344CB8AC3E}">
        <p14:creationId xmlns:p14="http://schemas.microsoft.com/office/powerpoint/2010/main" val="2776997876"/>
      </p:ext>
    </p:extLst>
  </p:cSld>
  <p:clrMapOvr>
    <a:masterClrMapping/>
  </p:clrMapOvr>
</p:sld>
</file>

<file path=ppt/theme/theme1.xml><?xml version="1.0" encoding="utf-8"?>
<a:theme xmlns:a="http://schemas.openxmlformats.org/drawingml/2006/main" name="SystemOffice22June2010">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F36372067A4D40A6F35C25D3196277" ma:contentTypeVersion="10" ma:contentTypeDescription="Create a new document." ma:contentTypeScope="" ma:versionID="ac37e77f26d8759dccf0ad6b7a8b72ae">
  <xsd:schema xmlns:xsd="http://www.w3.org/2001/XMLSchema" xmlns:xs="http://www.w3.org/2001/XMLSchema" xmlns:p="http://schemas.microsoft.com/office/2006/metadata/properties" xmlns:ns3="2c9ee8dc-65ac-4035-ad6a-9db5cdf7b6a3" targetNamespace="http://schemas.microsoft.com/office/2006/metadata/properties" ma:root="true" ma:fieldsID="5adec54197afc4759d566056cdeefc26" ns3:_="">
    <xsd:import namespace="2c9ee8dc-65ac-4035-ad6a-9db5cdf7b6a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ee8dc-65ac-4035-ad6a-9db5cdf7b6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951DAD-16D8-4F26-8EE4-7332BD96E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9ee8dc-65ac-4035-ad6a-9db5cdf7b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6C52B5-173B-4F65-847E-E7C398F11D63}">
  <ds:schemaRefs>
    <ds:schemaRef ds:uri="http://schemas.microsoft.com/sharepoint/v3/contenttype/forms"/>
  </ds:schemaRefs>
</ds:datastoreItem>
</file>

<file path=customXml/itemProps3.xml><?xml version="1.0" encoding="utf-8"?>
<ds:datastoreItem xmlns:ds="http://schemas.openxmlformats.org/officeDocument/2006/customXml" ds:itemID="{9608276E-F166-4191-9B92-FF50B35F2D1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2c9ee8dc-65ac-4035-ad6a-9db5cdf7b6a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16459</TotalTime>
  <Words>15609</Words>
  <Application>Microsoft Office PowerPoint</Application>
  <PresentationFormat>On-screen Show (4:3)</PresentationFormat>
  <Paragraphs>2491</Paragraphs>
  <Slides>202</Slides>
  <Notes>202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202</vt:i4>
      </vt:variant>
    </vt:vector>
  </HeadingPairs>
  <TitlesOfParts>
    <vt:vector size="208" baseType="lpstr">
      <vt:lpstr>Arial</vt:lpstr>
      <vt:lpstr>Wingdings</vt:lpstr>
      <vt:lpstr>Verdana</vt:lpstr>
      <vt:lpstr>Tahoma</vt:lpstr>
      <vt:lpstr>Baskerville Old Face</vt:lpstr>
      <vt:lpstr>SystemOffice22June2010</vt:lpstr>
      <vt:lpstr>PowerPoint Presentation</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lpstr>Civil Rights Investigator Training    </vt:lpstr>
    </vt:vector>
  </TitlesOfParts>
  <Company>TAMUS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A&amp;M University System Powerpoint Template</dc:title>
  <dc:creator>System Communications</dc:creator>
  <cp:lastModifiedBy>Olshak, Rick</cp:lastModifiedBy>
  <cp:revision>533</cp:revision>
  <cp:lastPrinted>2019-05-17T18:55:38Z</cp:lastPrinted>
  <dcterms:created xsi:type="dcterms:W3CDTF">2009-01-05T19:05:15Z</dcterms:created>
  <dcterms:modified xsi:type="dcterms:W3CDTF">2022-03-08T15:04:34Z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0x01010089F36372067A4D40A6F35C25D3196277</vt:lpwstr>
  </property>
</Properties>
</file>